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Jaturat Bold Italics" charset="1" panose="00000000000000000000"/>
      <p:regular r:id="rId33"/>
    </p:embeddedFont>
    <p:embeddedFont>
      <p:font typeface="Canva Sans Bold" charset="1" panose="020B0803030501040103"/>
      <p:regular r:id="rId34"/>
    </p:embeddedFont>
    <p:embeddedFont>
      <p:font typeface="Canva Sans" charset="1" panose="020B0503030501040103"/>
      <p:regular r:id="rId35"/>
    </p:embeddedFont>
    <p:embeddedFont>
      <p:font typeface="Atkinson Hyperlegible" charset="1" panose="00000000000000000000"/>
      <p:regular r:id="rId36"/>
    </p:embeddedFont>
    <p:embeddedFont>
      <p:font typeface="Cerebri Heavy Italics" charset="1" panose="00000A00000000000000"/>
      <p:regular r:id="rId37"/>
    </p:embeddedFont>
    <p:embeddedFont>
      <p:font typeface="Oswald Bold" charset="1" panose="00000800000000000000"/>
      <p:regular r:id="rId38"/>
    </p:embeddedFont>
    <p:embeddedFont>
      <p:font typeface="Open Sans" charset="1" panose="020B0606030504020204"/>
      <p:regular r:id="rId39"/>
    </p:embeddedFont>
    <p:embeddedFont>
      <p:font typeface="Cerebri" charset="1" panose="000005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338206" y="-128169"/>
            <a:ext cx="13980092" cy="10415169"/>
          </a:xfrm>
          <a:custGeom>
            <a:avLst/>
            <a:gdLst/>
            <a:ahLst/>
            <a:cxnLst/>
            <a:rect r="r" b="b" t="t" l="l"/>
            <a:pathLst>
              <a:path h="10415169" w="13980092">
                <a:moveTo>
                  <a:pt x="0" y="0"/>
                </a:moveTo>
                <a:lnTo>
                  <a:pt x="13980092" y="0"/>
                </a:lnTo>
                <a:lnTo>
                  <a:pt x="13980092" y="10415169"/>
                </a:lnTo>
                <a:lnTo>
                  <a:pt x="0" y="10415169"/>
                </a:lnTo>
                <a:lnTo>
                  <a:pt x="0" y="0"/>
                </a:lnTo>
                <a:close/>
              </a:path>
            </a:pathLst>
          </a:custGeom>
          <a:blipFill>
            <a:blip r:embed="rId3">
              <a:alphaModFix amt="80000"/>
            </a:blip>
            <a:stretch>
              <a:fillRect l="0" t="0" r="0" b="0"/>
            </a:stretch>
          </a:blipFill>
        </p:spPr>
      </p:sp>
      <p:grpSp>
        <p:nvGrpSpPr>
          <p:cNvPr name="Group 4" id="4"/>
          <p:cNvGrpSpPr/>
          <p:nvPr/>
        </p:nvGrpSpPr>
        <p:grpSpPr>
          <a:xfrm rot="0">
            <a:off x="10858218" y="-1408172"/>
            <a:ext cx="8405776" cy="12608664"/>
            <a:chOff x="0" y="0"/>
            <a:chExt cx="406400" cy="609600"/>
          </a:xfrm>
        </p:grpSpPr>
        <p:sp>
          <p:nvSpPr>
            <p:cNvPr name="Freeform 5" id="5"/>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CF1B1B"/>
            </a:solidFill>
          </p:spPr>
        </p:sp>
        <p:sp>
          <p:nvSpPr>
            <p:cNvPr name="TextBox 6" id="6"/>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46862" y="8555962"/>
            <a:ext cx="2114068" cy="561742"/>
            <a:chOff x="0" y="0"/>
            <a:chExt cx="2818758" cy="748989"/>
          </a:xfrm>
        </p:grpSpPr>
        <p:grpSp>
          <p:nvGrpSpPr>
            <p:cNvPr name="Group 8" id="8"/>
            <p:cNvGrpSpPr/>
            <p:nvPr/>
          </p:nvGrpSpPr>
          <p:grpSpPr>
            <a:xfrm rot="0">
              <a:off x="0" y="0"/>
              <a:ext cx="939586" cy="748989"/>
              <a:chOff x="0" y="0"/>
              <a:chExt cx="509818" cy="406400"/>
            </a:xfrm>
          </p:grpSpPr>
          <p:sp>
            <p:nvSpPr>
              <p:cNvPr name="Freeform 9" id="9"/>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10" id="10"/>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11" id="11"/>
            <p:cNvGrpSpPr/>
            <p:nvPr/>
          </p:nvGrpSpPr>
          <p:grpSpPr>
            <a:xfrm rot="0">
              <a:off x="939586" y="0"/>
              <a:ext cx="939586" cy="748989"/>
              <a:chOff x="0" y="0"/>
              <a:chExt cx="509818" cy="406400"/>
            </a:xfrm>
          </p:grpSpPr>
          <p:sp>
            <p:nvSpPr>
              <p:cNvPr name="Freeform 12" id="12"/>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14" id="14"/>
            <p:cNvGrpSpPr/>
            <p:nvPr/>
          </p:nvGrpSpPr>
          <p:grpSpPr>
            <a:xfrm rot="0">
              <a:off x="1879172" y="0"/>
              <a:ext cx="939586" cy="748989"/>
              <a:chOff x="0" y="0"/>
              <a:chExt cx="509818" cy="406400"/>
            </a:xfrm>
          </p:grpSpPr>
          <p:sp>
            <p:nvSpPr>
              <p:cNvPr name="Freeform 15" id="15"/>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grpSp>
        <p:nvGrpSpPr>
          <p:cNvPr name="Group 17" id="17"/>
          <p:cNvGrpSpPr/>
          <p:nvPr/>
        </p:nvGrpSpPr>
        <p:grpSpPr>
          <a:xfrm rot="0">
            <a:off x="15479340" y="4938514"/>
            <a:ext cx="2025250" cy="538141"/>
            <a:chOff x="0" y="0"/>
            <a:chExt cx="2700334" cy="717522"/>
          </a:xfrm>
        </p:grpSpPr>
        <p:grpSp>
          <p:nvGrpSpPr>
            <p:cNvPr name="Group 18" id="18"/>
            <p:cNvGrpSpPr/>
            <p:nvPr/>
          </p:nvGrpSpPr>
          <p:grpSpPr>
            <a:xfrm rot="0">
              <a:off x="0" y="0"/>
              <a:ext cx="900111" cy="717522"/>
              <a:chOff x="0" y="0"/>
              <a:chExt cx="509818" cy="406400"/>
            </a:xfrm>
          </p:grpSpPr>
          <p:sp>
            <p:nvSpPr>
              <p:cNvPr name="Freeform 19" id="19"/>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FFFFFF"/>
              </a:solidFill>
            </p:spPr>
          </p:sp>
          <p:sp>
            <p:nvSpPr>
              <p:cNvPr name="TextBox 20" id="20"/>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900111" y="0"/>
              <a:ext cx="900111" cy="717522"/>
              <a:chOff x="0" y="0"/>
              <a:chExt cx="509818" cy="406400"/>
            </a:xfrm>
          </p:grpSpPr>
          <p:sp>
            <p:nvSpPr>
              <p:cNvPr name="Freeform 22" id="22"/>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FFFFFF"/>
              </a:solidFill>
            </p:spPr>
          </p:sp>
          <p:sp>
            <p:nvSpPr>
              <p:cNvPr name="TextBox 23" id="23"/>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800223" y="0"/>
              <a:ext cx="900111" cy="717522"/>
              <a:chOff x="0" y="0"/>
              <a:chExt cx="509818" cy="406400"/>
            </a:xfrm>
          </p:grpSpPr>
          <p:sp>
            <p:nvSpPr>
              <p:cNvPr name="Freeform 25" id="25"/>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FFFFFF"/>
              </a:solidFill>
            </p:spPr>
          </p:sp>
          <p:sp>
            <p:nvSpPr>
              <p:cNvPr name="TextBox 26" id="26"/>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sp>
        <p:nvSpPr>
          <p:cNvPr name="Freeform 27" id="27"/>
          <p:cNvSpPr/>
          <p:nvPr/>
        </p:nvSpPr>
        <p:spPr>
          <a:xfrm flipH="false" flipV="false" rot="0">
            <a:off x="14679372" y="8049949"/>
            <a:ext cx="3007198" cy="1573767"/>
          </a:xfrm>
          <a:custGeom>
            <a:avLst/>
            <a:gdLst/>
            <a:ahLst/>
            <a:cxnLst/>
            <a:rect r="r" b="b" t="t" l="l"/>
            <a:pathLst>
              <a:path h="1573767" w="3007198">
                <a:moveTo>
                  <a:pt x="0" y="0"/>
                </a:moveTo>
                <a:lnTo>
                  <a:pt x="3007198" y="0"/>
                </a:lnTo>
                <a:lnTo>
                  <a:pt x="3007198" y="1573768"/>
                </a:lnTo>
                <a:lnTo>
                  <a:pt x="0" y="1573768"/>
                </a:lnTo>
                <a:lnTo>
                  <a:pt x="0" y="0"/>
                </a:lnTo>
                <a:close/>
              </a:path>
            </a:pathLst>
          </a:custGeom>
          <a:blipFill>
            <a:blip r:embed="rId4"/>
            <a:stretch>
              <a:fillRect l="0" t="0" r="0" b="0"/>
            </a:stretch>
          </a:blipFill>
        </p:spPr>
      </p:sp>
      <p:sp>
        <p:nvSpPr>
          <p:cNvPr name="Freeform 28" id="28"/>
          <p:cNvSpPr/>
          <p:nvPr/>
        </p:nvSpPr>
        <p:spPr>
          <a:xfrm flipH="false" flipV="false" rot="0">
            <a:off x="14746565" y="435179"/>
            <a:ext cx="2940005" cy="2406537"/>
          </a:xfrm>
          <a:custGeom>
            <a:avLst/>
            <a:gdLst/>
            <a:ahLst/>
            <a:cxnLst/>
            <a:rect r="r" b="b" t="t" l="l"/>
            <a:pathLst>
              <a:path h="2406537" w="2940005">
                <a:moveTo>
                  <a:pt x="0" y="0"/>
                </a:moveTo>
                <a:lnTo>
                  <a:pt x="2940005" y="0"/>
                </a:lnTo>
                <a:lnTo>
                  <a:pt x="2940005" y="2406536"/>
                </a:lnTo>
                <a:lnTo>
                  <a:pt x="0" y="2406536"/>
                </a:lnTo>
                <a:lnTo>
                  <a:pt x="0" y="0"/>
                </a:lnTo>
                <a:close/>
              </a:path>
            </a:pathLst>
          </a:custGeom>
          <a:blipFill>
            <a:blip r:embed="rId5"/>
            <a:stretch>
              <a:fillRect l="0" t="0" r="0" b="0"/>
            </a:stretch>
          </a:blipFill>
        </p:spPr>
      </p:sp>
      <p:sp>
        <p:nvSpPr>
          <p:cNvPr name="TextBox 29" id="29"/>
          <p:cNvSpPr txBox="true"/>
          <p:nvPr/>
        </p:nvSpPr>
        <p:spPr>
          <a:xfrm rot="0">
            <a:off x="215724" y="-86325"/>
            <a:ext cx="12501625" cy="2928040"/>
          </a:xfrm>
          <a:prstGeom prst="rect">
            <a:avLst/>
          </a:prstGeom>
        </p:spPr>
        <p:txBody>
          <a:bodyPr anchor="t" rtlCol="false" tIns="0" lIns="0" bIns="0" rIns="0">
            <a:spAutoFit/>
          </a:bodyPr>
          <a:lstStyle/>
          <a:p>
            <a:pPr algn="ctr">
              <a:lnSpc>
                <a:spcPts val="7023"/>
              </a:lnSpc>
            </a:pPr>
            <a:r>
              <a:rPr lang="en-US" b="true" sz="6503" i="true">
                <a:solidFill>
                  <a:srgbClr val="FEFFFE"/>
                </a:solidFill>
                <a:latin typeface="Jaturat Bold Italics"/>
                <a:ea typeface="Jaturat Bold Italics"/>
                <a:cs typeface="Jaturat Bold Italics"/>
                <a:sym typeface="Jaturat Bold Italics"/>
              </a:rPr>
              <a:t>"DAYS ON MARKET PREDICTOR FOR VEHICLE SALES OPTIMIZATION"</a:t>
            </a:r>
          </a:p>
        </p:txBody>
      </p:sp>
      <p:sp>
        <p:nvSpPr>
          <p:cNvPr name="TextBox 30" id="30"/>
          <p:cNvSpPr txBox="true"/>
          <p:nvPr/>
        </p:nvSpPr>
        <p:spPr>
          <a:xfrm rot="0">
            <a:off x="0" y="3501459"/>
            <a:ext cx="12933073" cy="1313181"/>
          </a:xfrm>
          <a:prstGeom prst="rect">
            <a:avLst/>
          </a:prstGeom>
        </p:spPr>
        <p:txBody>
          <a:bodyPr anchor="t" rtlCol="false" tIns="0" lIns="0" bIns="0" rIns="0">
            <a:spAutoFit/>
          </a:bodyPr>
          <a:lstStyle/>
          <a:p>
            <a:pPr algn="ctr">
              <a:lnSpc>
                <a:spcPts val="5319"/>
              </a:lnSpc>
              <a:spcBef>
                <a:spcPct val="0"/>
              </a:spcBef>
            </a:pPr>
            <a:r>
              <a:rPr lang="en-US" b="true" sz="3799">
                <a:solidFill>
                  <a:srgbClr val="FEFFFE"/>
                </a:solidFill>
                <a:latin typeface="Canva Sans Bold"/>
                <a:ea typeface="Canva Sans Bold"/>
                <a:cs typeface="Canva Sans Bold"/>
                <a:sym typeface="Canva Sans Bold"/>
              </a:rPr>
              <a:t>CMPT 3830: Machine Learning Work Integrated Project-1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AutoShape 2" id="2"/>
          <p:cNvSpPr/>
          <p:nvPr/>
        </p:nvSpPr>
        <p:spPr>
          <a:xfrm rot="5400000">
            <a:off x="10301542" y="7959566"/>
            <a:ext cx="1276350" cy="0"/>
          </a:xfrm>
          <a:prstGeom prst="line">
            <a:avLst/>
          </a:prstGeom>
          <a:ln cap="flat" w="19050">
            <a:solidFill>
              <a:srgbClr val="FFFFFF">
                <a:alpha val="60000"/>
              </a:srgbClr>
            </a:solidFill>
            <a:prstDash val="solid"/>
            <a:headEnd type="none" len="sm" w="sm"/>
            <a:tailEnd type="none" len="sm" w="sm"/>
          </a:ln>
        </p:spPr>
      </p:sp>
      <p:sp>
        <p:nvSpPr>
          <p:cNvPr name="AutoShape 3" id="3"/>
          <p:cNvSpPr/>
          <p:nvPr/>
        </p:nvSpPr>
        <p:spPr>
          <a:xfrm rot="0">
            <a:off x="15239167" y="9220200"/>
            <a:ext cx="3093914" cy="0"/>
          </a:xfrm>
          <a:prstGeom prst="line">
            <a:avLst/>
          </a:prstGeom>
          <a:ln cap="flat" w="38100">
            <a:solidFill>
              <a:srgbClr val="F95F19"/>
            </a:solidFill>
            <a:prstDash val="solid"/>
            <a:headEnd type="none" len="sm" w="sm"/>
            <a:tailEnd type="none" len="sm" w="sm"/>
          </a:ln>
        </p:spPr>
      </p:sp>
      <p:sp>
        <p:nvSpPr>
          <p:cNvPr name="Freeform 4" id="4"/>
          <p:cNvSpPr/>
          <p:nvPr/>
        </p:nvSpPr>
        <p:spPr>
          <a:xfrm flipH="false" flipV="false" rot="0">
            <a:off x="9144000" y="1070678"/>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44000" y="2328390"/>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44000" y="3627849"/>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0">
            <a:off x="0" y="1028700"/>
            <a:ext cx="3048833" cy="0"/>
          </a:xfrm>
          <a:prstGeom prst="line">
            <a:avLst/>
          </a:prstGeom>
          <a:ln cap="flat" w="38100">
            <a:solidFill>
              <a:srgbClr val="F95F19"/>
            </a:solidFill>
            <a:prstDash val="solid"/>
            <a:headEnd type="none" len="sm" w="sm"/>
            <a:tailEnd type="none" len="sm" w="sm"/>
          </a:ln>
        </p:spPr>
      </p:sp>
      <p:sp>
        <p:nvSpPr>
          <p:cNvPr name="Freeform 8" id="8"/>
          <p:cNvSpPr/>
          <p:nvPr/>
        </p:nvSpPr>
        <p:spPr>
          <a:xfrm flipH="false" flipV="false" rot="0">
            <a:off x="506697" y="5025457"/>
            <a:ext cx="13478848" cy="4232843"/>
          </a:xfrm>
          <a:custGeom>
            <a:avLst/>
            <a:gdLst/>
            <a:ahLst/>
            <a:cxnLst/>
            <a:rect r="r" b="b" t="t" l="l"/>
            <a:pathLst>
              <a:path h="4232843" w="13478848">
                <a:moveTo>
                  <a:pt x="0" y="0"/>
                </a:moveTo>
                <a:lnTo>
                  <a:pt x="13478848" y="0"/>
                </a:lnTo>
                <a:lnTo>
                  <a:pt x="13478848" y="4232843"/>
                </a:lnTo>
                <a:lnTo>
                  <a:pt x="0" y="4232843"/>
                </a:lnTo>
                <a:lnTo>
                  <a:pt x="0" y="0"/>
                </a:lnTo>
                <a:close/>
              </a:path>
            </a:pathLst>
          </a:custGeom>
          <a:blipFill>
            <a:blip r:embed="rId4"/>
            <a:stretch>
              <a:fillRect l="0" t="0" r="-386" b="0"/>
            </a:stretch>
          </a:blipFill>
        </p:spPr>
      </p:sp>
      <p:sp>
        <p:nvSpPr>
          <p:cNvPr name="TextBox 9" id="9"/>
          <p:cNvSpPr txBox="true"/>
          <p:nvPr/>
        </p:nvSpPr>
        <p:spPr>
          <a:xfrm rot="0">
            <a:off x="652305" y="1318286"/>
            <a:ext cx="8115300" cy="2314575"/>
          </a:xfrm>
          <a:prstGeom prst="rect">
            <a:avLst/>
          </a:prstGeom>
        </p:spPr>
        <p:txBody>
          <a:bodyPr anchor="t" rtlCol="false" tIns="0" lIns="0" bIns="0" rIns="0">
            <a:spAutoFit/>
          </a:bodyPr>
          <a:lstStyle/>
          <a:p>
            <a:pPr algn="l" marL="0" indent="0" lvl="0">
              <a:lnSpc>
                <a:spcPts val="6120"/>
              </a:lnSpc>
              <a:spcBef>
                <a:spcPct val="0"/>
              </a:spcBef>
            </a:pPr>
            <a:r>
              <a:rPr lang="en-US" b="true" sz="5100" i="true">
                <a:solidFill>
                  <a:srgbClr val="FFFFFF"/>
                </a:solidFill>
                <a:latin typeface="Cerebri Heavy Italics"/>
                <a:ea typeface="Cerebri Heavy Italics"/>
                <a:cs typeface="Cerebri Heavy Italics"/>
                <a:sym typeface="Cerebri Heavy Italics"/>
              </a:rPr>
              <a:t>CHECKING FOR DUPLICATES IN THE DATASET:</a:t>
            </a:r>
          </a:p>
        </p:txBody>
      </p:sp>
      <p:sp>
        <p:nvSpPr>
          <p:cNvPr name="TextBox 10" id="10"/>
          <p:cNvSpPr txBox="true"/>
          <p:nvPr/>
        </p:nvSpPr>
        <p:spPr>
          <a:xfrm rot="0">
            <a:off x="10205091" y="1009650"/>
            <a:ext cx="7783335" cy="763270"/>
          </a:xfrm>
          <a:prstGeom prst="rect">
            <a:avLst/>
          </a:prstGeom>
        </p:spPr>
        <p:txBody>
          <a:bodyPr anchor="t" rtlCol="false" tIns="0" lIns="0" bIns="0" rIns="0">
            <a:spAutoFit/>
          </a:bodyPr>
          <a:lstStyle/>
          <a:p>
            <a:pPr algn="l">
              <a:lnSpc>
                <a:spcPts val="3079"/>
              </a:lnSpc>
              <a:spcBef>
                <a:spcPct val="0"/>
              </a:spcBef>
            </a:pPr>
            <a:r>
              <a:rPr lang="en-US" b="true" sz="2199">
                <a:solidFill>
                  <a:srgbClr val="FFFFFF"/>
                </a:solidFill>
                <a:latin typeface="Canva Sans Bold"/>
                <a:ea typeface="Canva Sans Bold"/>
                <a:cs typeface="Canva Sans Bold"/>
                <a:sym typeface="Canva Sans Bold"/>
              </a:rPr>
              <a:t>We use df.duplicated() to check for duplicate rows in the dataset.</a:t>
            </a:r>
          </a:p>
        </p:txBody>
      </p:sp>
      <p:sp>
        <p:nvSpPr>
          <p:cNvPr name="TextBox 11" id="11"/>
          <p:cNvSpPr txBox="true"/>
          <p:nvPr/>
        </p:nvSpPr>
        <p:spPr>
          <a:xfrm rot="0">
            <a:off x="10205091" y="2267362"/>
            <a:ext cx="7560907" cy="763270"/>
          </a:xfrm>
          <a:prstGeom prst="rect">
            <a:avLst/>
          </a:prstGeom>
        </p:spPr>
        <p:txBody>
          <a:bodyPr anchor="t" rtlCol="false" tIns="0" lIns="0" bIns="0" rIns="0">
            <a:spAutoFit/>
          </a:bodyPr>
          <a:lstStyle/>
          <a:p>
            <a:pPr algn="l">
              <a:lnSpc>
                <a:spcPts val="3079"/>
              </a:lnSpc>
              <a:spcBef>
                <a:spcPct val="0"/>
              </a:spcBef>
            </a:pPr>
            <a:r>
              <a:rPr lang="en-US" b="true" sz="2199">
                <a:solidFill>
                  <a:srgbClr val="FFFFFF"/>
                </a:solidFill>
                <a:latin typeface="Canva Sans Bold"/>
                <a:ea typeface="Canva Sans Bold"/>
                <a:cs typeface="Canva Sans Bold"/>
                <a:sym typeface="Canva Sans Bold"/>
              </a:rPr>
              <a:t>In our case, no duplicate rows were found, resulting in an empty DataFrame.</a:t>
            </a:r>
          </a:p>
        </p:txBody>
      </p:sp>
      <p:sp>
        <p:nvSpPr>
          <p:cNvPr name="TextBox 12" id="12"/>
          <p:cNvSpPr txBox="true"/>
          <p:nvPr/>
        </p:nvSpPr>
        <p:spPr>
          <a:xfrm rot="0">
            <a:off x="10205091" y="3594761"/>
            <a:ext cx="3983087"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Canva Sans Bold"/>
                <a:ea typeface="Canva Sans Bold"/>
                <a:cs typeface="Canva Sans Bold"/>
                <a:sym typeface="Canva Sans Bold"/>
              </a:rPr>
              <a:t>Number of Duplicate Rows: 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259747" y="-2057400"/>
            <a:ext cx="2576893" cy="4114800"/>
          </a:xfrm>
          <a:custGeom>
            <a:avLst/>
            <a:gdLst/>
            <a:ahLst/>
            <a:cxnLst/>
            <a:rect r="r" b="b" t="t" l="l"/>
            <a:pathLst>
              <a:path h="4114800" w="2576893">
                <a:moveTo>
                  <a:pt x="0" y="0"/>
                </a:moveTo>
                <a:lnTo>
                  <a:pt x="2576894" y="0"/>
                </a:lnTo>
                <a:lnTo>
                  <a:pt x="25768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7983" y="2892561"/>
            <a:ext cx="17884764" cy="3468310"/>
          </a:xfrm>
          <a:custGeom>
            <a:avLst/>
            <a:gdLst/>
            <a:ahLst/>
            <a:cxnLst/>
            <a:rect r="r" b="b" t="t" l="l"/>
            <a:pathLst>
              <a:path h="3468310" w="17884764">
                <a:moveTo>
                  <a:pt x="0" y="0"/>
                </a:moveTo>
                <a:lnTo>
                  <a:pt x="17884765" y="0"/>
                </a:lnTo>
                <a:lnTo>
                  <a:pt x="17884765" y="3468309"/>
                </a:lnTo>
                <a:lnTo>
                  <a:pt x="0" y="3468309"/>
                </a:lnTo>
                <a:lnTo>
                  <a:pt x="0" y="0"/>
                </a:lnTo>
                <a:close/>
              </a:path>
            </a:pathLst>
          </a:custGeom>
          <a:blipFill>
            <a:blip r:embed="rId4"/>
            <a:stretch>
              <a:fillRect l="-4531" t="-121671" r="-16161" b="0"/>
            </a:stretch>
          </a:blipFill>
        </p:spPr>
      </p:sp>
      <p:sp>
        <p:nvSpPr>
          <p:cNvPr name="TextBox 4" id="4"/>
          <p:cNvSpPr txBox="true"/>
          <p:nvPr/>
        </p:nvSpPr>
        <p:spPr>
          <a:xfrm rot="0">
            <a:off x="635602" y="321813"/>
            <a:ext cx="7864950" cy="666750"/>
          </a:xfrm>
          <a:prstGeom prst="rect">
            <a:avLst/>
          </a:prstGeom>
        </p:spPr>
        <p:txBody>
          <a:bodyPr anchor="t" rtlCol="false" tIns="0" lIns="0" bIns="0" rIns="0">
            <a:spAutoFit/>
          </a:bodyPr>
          <a:lstStyle/>
          <a:p>
            <a:pPr algn="l">
              <a:lnSpc>
                <a:spcPts val="5280"/>
              </a:lnSpc>
            </a:pPr>
            <a:r>
              <a:rPr lang="en-US" sz="4400" b="true">
                <a:solidFill>
                  <a:srgbClr val="D90000"/>
                </a:solidFill>
                <a:latin typeface="Oswald Bold"/>
                <a:ea typeface="Oswald Bold"/>
                <a:cs typeface="Oswald Bold"/>
                <a:sym typeface="Oswald Bold"/>
              </a:rPr>
              <a:t>OUTLIER HANDLING:</a:t>
            </a:r>
          </a:p>
        </p:txBody>
      </p:sp>
      <p:sp>
        <p:nvSpPr>
          <p:cNvPr name="TextBox 5" id="5"/>
          <p:cNvSpPr txBox="true"/>
          <p:nvPr/>
        </p:nvSpPr>
        <p:spPr>
          <a:xfrm rot="0">
            <a:off x="1125893" y="1388931"/>
            <a:ext cx="16230600" cy="905511"/>
          </a:xfrm>
          <a:prstGeom prst="rect">
            <a:avLst/>
          </a:prstGeom>
        </p:spPr>
        <p:txBody>
          <a:bodyPr anchor="t" rtlCol="false" tIns="0" lIns="0" bIns="0" rIns="0">
            <a:spAutoFit/>
          </a:bodyPr>
          <a:lstStyle/>
          <a:p>
            <a:pPr algn="ctr">
              <a:lnSpc>
                <a:spcPts val="3639"/>
              </a:lnSpc>
              <a:spcBef>
                <a:spcPct val="0"/>
              </a:spcBef>
            </a:pPr>
            <a:r>
              <a:rPr lang="en-US" sz="2599">
                <a:solidFill>
                  <a:srgbClr val="FEFFFE"/>
                </a:solidFill>
                <a:latin typeface="Canva Sans"/>
                <a:ea typeface="Canva Sans"/>
                <a:cs typeface="Canva Sans"/>
                <a:sym typeface="Canva Sans"/>
              </a:rPr>
              <a:t>As you can see in the picture the  price some  for the cars are unreasonably very high so we have considered it as outlier </a:t>
            </a:r>
          </a:p>
        </p:txBody>
      </p:sp>
      <p:sp>
        <p:nvSpPr>
          <p:cNvPr name="TextBox 6" id="6"/>
          <p:cNvSpPr txBox="true"/>
          <p:nvPr/>
        </p:nvSpPr>
        <p:spPr>
          <a:xfrm rot="0">
            <a:off x="297983" y="7173714"/>
            <a:ext cx="17259300" cy="1162747"/>
          </a:xfrm>
          <a:prstGeom prst="rect">
            <a:avLst/>
          </a:prstGeom>
        </p:spPr>
        <p:txBody>
          <a:bodyPr anchor="t" rtlCol="false" tIns="0" lIns="0" bIns="0" rIns="0">
            <a:spAutoFit/>
          </a:bodyPr>
          <a:lstStyle/>
          <a:p>
            <a:pPr algn="ctr" marL="479853" indent="-239927" lvl="1">
              <a:lnSpc>
                <a:spcPts val="3111"/>
              </a:lnSpc>
              <a:buFont typeface="Arial"/>
              <a:buChar char="•"/>
            </a:pPr>
            <a:r>
              <a:rPr lang="en-US" sz="2222">
                <a:solidFill>
                  <a:srgbClr val="FFFFFF"/>
                </a:solidFill>
                <a:latin typeface="Canva Sans"/>
                <a:ea typeface="Canva Sans"/>
                <a:cs typeface="Canva Sans"/>
                <a:sym typeface="Canva Sans"/>
              </a:rPr>
              <a:t>We  have handled the outlier by removing the last two digit or one digit from price by comparing it with msrp which made the price more resonable and hence handling the outlier</a:t>
            </a:r>
          </a:p>
          <a:p>
            <a:pPr algn="ctr">
              <a:lnSpc>
                <a:spcPts val="311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0">
            <a:off x="512536" y="2948165"/>
            <a:ext cx="17262928" cy="5331492"/>
          </a:xfrm>
          <a:custGeom>
            <a:avLst/>
            <a:gdLst/>
            <a:ahLst/>
            <a:cxnLst/>
            <a:rect r="r" b="b" t="t" l="l"/>
            <a:pathLst>
              <a:path h="5331492" w="17262928">
                <a:moveTo>
                  <a:pt x="0" y="0"/>
                </a:moveTo>
                <a:lnTo>
                  <a:pt x="17262928" y="0"/>
                </a:lnTo>
                <a:lnTo>
                  <a:pt x="17262928" y="5331492"/>
                </a:lnTo>
                <a:lnTo>
                  <a:pt x="0" y="5331492"/>
                </a:lnTo>
                <a:lnTo>
                  <a:pt x="0" y="0"/>
                </a:lnTo>
                <a:close/>
              </a:path>
            </a:pathLst>
          </a:custGeom>
          <a:blipFill>
            <a:blip r:embed="rId2"/>
            <a:stretch>
              <a:fillRect l="-1980" t="-334468" r="-3251" b="0"/>
            </a:stretch>
          </a:blipFill>
        </p:spPr>
      </p:sp>
      <p:sp>
        <p:nvSpPr>
          <p:cNvPr name="TextBox 3" id="3"/>
          <p:cNvSpPr txBox="true"/>
          <p:nvPr/>
        </p:nvSpPr>
        <p:spPr>
          <a:xfrm rot="0">
            <a:off x="123141" y="147959"/>
            <a:ext cx="4084400" cy="629921"/>
          </a:xfrm>
          <a:prstGeom prst="rect">
            <a:avLst/>
          </a:prstGeom>
        </p:spPr>
        <p:txBody>
          <a:bodyPr anchor="t" rtlCol="false" tIns="0" lIns="0" bIns="0" rIns="0">
            <a:spAutoFit/>
          </a:bodyPr>
          <a:lstStyle/>
          <a:p>
            <a:pPr algn="ctr">
              <a:lnSpc>
                <a:spcPts val="5179"/>
              </a:lnSpc>
              <a:spcBef>
                <a:spcPct val="0"/>
              </a:spcBef>
            </a:pPr>
            <a:r>
              <a:rPr lang="en-US" b="true" sz="3699">
                <a:solidFill>
                  <a:srgbClr val="FEFFFE"/>
                </a:solidFill>
                <a:latin typeface="Canva Sans Bold"/>
                <a:ea typeface="Canva Sans Bold"/>
                <a:cs typeface="Canva Sans Bold"/>
                <a:sym typeface="Canva Sans Bold"/>
              </a:rPr>
              <a:t>Another Example: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0">
            <a:off x="749347" y="3786530"/>
            <a:ext cx="13826674" cy="6119725"/>
          </a:xfrm>
          <a:custGeom>
            <a:avLst/>
            <a:gdLst/>
            <a:ahLst/>
            <a:cxnLst/>
            <a:rect r="r" b="b" t="t" l="l"/>
            <a:pathLst>
              <a:path h="6119725" w="13826674">
                <a:moveTo>
                  <a:pt x="0" y="0"/>
                </a:moveTo>
                <a:lnTo>
                  <a:pt x="13826673" y="0"/>
                </a:lnTo>
                <a:lnTo>
                  <a:pt x="13826673" y="6119724"/>
                </a:lnTo>
                <a:lnTo>
                  <a:pt x="0" y="6119724"/>
                </a:lnTo>
                <a:lnTo>
                  <a:pt x="0" y="0"/>
                </a:lnTo>
                <a:close/>
              </a:path>
            </a:pathLst>
          </a:custGeom>
          <a:blipFill>
            <a:blip r:embed="rId2"/>
            <a:stretch>
              <a:fillRect l="-1883" t="-2276" r="-1883" b="0"/>
            </a:stretch>
          </a:blipFill>
        </p:spPr>
      </p:sp>
      <p:sp>
        <p:nvSpPr>
          <p:cNvPr name="TextBox 3" id="3"/>
          <p:cNvSpPr txBox="true"/>
          <p:nvPr/>
        </p:nvSpPr>
        <p:spPr>
          <a:xfrm rot="0">
            <a:off x="749347" y="1236543"/>
            <a:ext cx="13770277" cy="34893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FFFFF"/>
                </a:solidFill>
                <a:latin typeface="Open Sans"/>
                <a:ea typeface="Open Sans"/>
                <a:cs typeface="Open Sans"/>
                <a:sym typeface="Open Sans"/>
              </a:rPr>
              <a:t>Identifying Price Outliers: Prices between 0 and 1000 were flagged as  outliers.</a:t>
            </a:r>
          </a:p>
          <a:p>
            <a:pPr algn="l">
              <a:lnSpc>
                <a:spcPts val="3499"/>
              </a:lnSpc>
            </a:pPr>
          </a:p>
          <a:p>
            <a:pPr algn="l" marL="539749" indent="-269875" lvl="1">
              <a:lnSpc>
                <a:spcPts val="3499"/>
              </a:lnSpc>
              <a:buFont typeface="Arial"/>
              <a:buChar char="•"/>
            </a:pPr>
            <a:r>
              <a:rPr lang="en-US" sz="2499">
                <a:solidFill>
                  <a:srgbClr val="FFFFFF"/>
                </a:solidFill>
                <a:latin typeface="Open Sans"/>
                <a:ea typeface="Open Sans"/>
                <a:cs typeface="Open Sans"/>
                <a:sym typeface="Open Sans"/>
              </a:rPr>
              <a:t>Replacing Outliers: Outlier values for price and msrp were replaced with group means calculated based on similar attributes (e.g., make, model, model_year, transmission_type, and fuel_type). This kept pricing data consistent.</a:t>
            </a:r>
          </a:p>
          <a:p>
            <a:pPr algn="l">
              <a:lnSpc>
                <a:spcPts val="3499"/>
              </a:lnSpc>
            </a:pPr>
          </a:p>
          <a:p>
            <a:pPr algn="l">
              <a:lnSpc>
                <a:spcPts val="3499"/>
              </a:lnSpc>
            </a:pPr>
          </a:p>
          <a:p>
            <a:pPr algn="l">
              <a:lnSpc>
                <a:spcPts val="3499"/>
              </a:lnSpc>
            </a:pPr>
          </a:p>
        </p:txBody>
      </p:sp>
      <p:sp>
        <p:nvSpPr>
          <p:cNvPr name="TextBox 4" id="4"/>
          <p:cNvSpPr txBox="true"/>
          <p:nvPr/>
        </p:nvSpPr>
        <p:spPr>
          <a:xfrm rot="0">
            <a:off x="1028700" y="361950"/>
            <a:ext cx="7864950" cy="666750"/>
          </a:xfrm>
          <a:prstGeom prst="rect">
            <a:avLst/>
          </a:prstGeom>
        </p:spPr>
        <p:txBody>
          <a:bodyPr anchor="t" rtlCol="false" tIns="0" lIns="0" bIns="0" rIns="0">
            <a:spAutoFit/>
          </a:bodyPr>
          <a:lstStyle/>
          <a:p>
            <a:pPr algn="l">
              <a:lnSpc>
                <a:spcPts val="5280"/>
              </a:lnSpc>
            </a:pPr>
            <a:r>
              <a:rPr lang="en-US" sz="4400" b="true">
                <a:solidFill>
                  <a:srgbClr val="D90000"/>
                </a:solidFill>
                <a:latin typeface="Oswald Bold"/>
                <a:ea typeface="Oswald Bold"/>
                <a:cs typeface="Oswald Bold"/>
                <a:sym typeface="Oswald Bold"/>
              </a:rPr>
              <a:t>OUTLIER HANDLING: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9824352" y="266700"/>
            <a:ext cx="8115300" cy="1524000"/>
          </a:xfrm>
          <a:prstGeom prst="rect">
            <a:avLst/>
          </a:prstGeom>
        </p:spPr>
        <p:txBody>
          <a:bodyPr anchor="t" rtlCol="false" tIns="0" lIns="0" bIns="0" rIns="0">
            <a:spAutoFit/>
          </a:bodyPr>
          <a:lstStyle/>
          <a:p>
            <a:pPr algn="l" marL="0" indent="0" lvl="0">
              <a:lnSpc>
                <a:spcPts val="6000"/>
              </a:lnSpc>
              <a:spcBef>
                <a:spcPct val="0"/>
              </a:spcBef>
            </a:pPr>
            <a:r>
              <a:rPr lang="en-US" b="true" sz="5000" i="true">
                <a:solidFill>
                  <a:srgbClr val="FFFFFF"/>
                </a:solidFill>
                <a:latin typeface="Cerebri Heavy Italics"/>
                <a:ea typeface="Cerebri Heavy Italics"/>
                <a:cs typeface="Cerebri Heavy Italics"/>
                <a:sym typeface="Cerebri Heavy Italics"/>
              </a:rPr>
              <a:t>HANDLING MISSING VALUES:</a:t>
            </a:r>
          </a:p>
        </p:txBody>
      </p:sp>
      <p:sp>
        <p:nvSpPr>
          <p:cNvPr name="AutoShape 3" id="3"/>
          <p:cNvSpPr/>
          <p:nvPr/>
        </p:nvSpPr>
        <p:spPr>
          <a:xfrm rot="0">
            <a:off x="15239167" y="1028700"/>
            <a:ext cx="3048833" cy="0"/>
          </a:xfrm>
          <a:prstGeom prst="line">
            <a:avLst/>
          </a:prstGeom>
          <a:ln cap="flat" w="38100">
            <a:solidFill>
              <a:srgbClr val="F95F19"/>
            </a:solidFill>
            <a:prstDash val="solid"/>
            <a:headEnd type="none" len="sm" w="sm"/>
            <a:tailEnd type="none" len="sm" w="sm"/>
          </a:ln>
        </p:spPr>
      </p:sp>
      <p:sp>
        <p:nvSpPr>
          <p:cNvPr name="Freeform 4" id="4"/>
          <p:cNvSpPr/>
          <p:nvPr/>
        </p:nvSpPr>
        <p:spPr>
          <a:xfrm flipH="false" flipV="false" rot="0">
            <a:off x="618313" y="5826096"/>
            <a:ext cx="16640987" cy="3432204"/>
          </a:xfrm>
          <a:custGeom>
            <a:avLst/>
            <a:gdLst/>
            <a:ahLst/>
            <a:cxnLst/>
            <a:rect r="r" b="b" t="t" l="l"/>
            <a:pathLst>
              <a:path h="3432204" w="16640987">
                <a:moveTo>
                  <a:pt x="0" y="0"/>
                </a:moveTo>
                <a:lnTo>
                  <a:pt x="16640987" y="0"/>
                </a:lnTo>
                <a:lnTo>
                  <a:pt x="16640987" y="3432204"/>
                </a:lnTo>
                <a:lnTo>
                  <a:pt x="0" y="3432204"/>
                </a:lnTo>
                <a:lnTo>
                  <a:pt x="0" y="0"/>
                </a:lnTo>
                <a:close/>
              </a:path>
            </a:pathLst>
          </a:custGeom>
          <a:blipFill>
            <a:blip r:embed="rId2"/>
            <a:stretch>
              <a:fillRect l="0" t="0" r="0" b="0"/>
            </a:stretch>
          </a:blipFill>
        </p:spPr>
      </p:sp>
      <p:sp>
        <p:nvSpPr>
          <p:cNvPr name="TextBox 5" id="5"/>
          <p:cNvSpPr txBox="true"/>
          <p:nvPr/>
        </p:nvSpPr>
        <p:spPr>
          <a:xfrm rot="0">
            <a:off x="618313" y="3017188"/>
            <a:ext cx="16236366" cy="1544320"/>
          </a:xfrm>
          <a:prstGeom prst="rect">
            <a:avLst/>
          </a:prstGeom>
        </p:spPr>
        <p:txBody>
          <a:bodyPr anchor="t" rtlCol="false" tIns="0" lIns="0" bIns="0" rIns="0">
            <a:spAutoFit/>
          </a:bodyPr>
          <a:lstStyle/>
          <a:p>
            <a:pPr algn="l">
              <a:lnSpc>
                <a:spcPts val="3079"/>
              </a:lnSpc>
            </a:pPr>
            <a:r>
              <a:rPr lang="en-US" sz="2199" b="true">
                <a:solidFill>
                  <a:srgbClr val="FFFFFF"/>
                </a:solidFill>
                <a:latin typeface="Canva Sans Bold"/>
                <a:ea typeface="Canva Sans Bold"/>
                <a:cs typeface="Canva Sans Bold"/>
                <a:sym typeface="Canva Sans Bold"/>
              </a:rPr>
              <a:t>Checking Missing Values: Missing values were identified for key columns like price, msrp, and model year.</a:t>
            </a:r>
          </a:p>
          <a:p>
            <a:pPr algn="l">
              <a:lnSpc>
                <a:spcPts val="3079"/>
              </a:lnSpc>
            </a:pPr>
          </a:p>
          <a:p>
            <a:pPr algn="l">
              <a:lnSpc>
                <a:spcPts val="3079"/>
              </a:lnSpc>
            </a:pPr>
            <a:r>
              <a:rPr lang="en-US" sz="2199" b="true">
                <a:solidFill>
                  <a:srgbClr val="FFFFFF"/>
                </a:solidFill>
                <a:latin typeface="Canva Sans Bold"/>
                <a:ea typeface="Canva Sans Bold"/>
                <a:cs typeface="Canva Sans Bold"/>
                <a:sym typeface="Canva Sans Bold"/>
              </a:rPr>
              <a:t>Filling Missing Values:</a:t>
            </a:r>
          </a:p>
          <a:p>
            <a:pPr algn="l" marL="474978" indent="-237489" lvl="1">
              <a:lnSpc>
                <a:spcPts val="3079"/>
              </a:lnSpc>
              <a:buFont typeface="Arial"/>
              <a:buChar char="•"/>
            </a:pPr>
            <a:r>
              <a:rPr lang="en-US" b="true" sz="2199">
                <a:solidFill>
                  <a:srgbClr val="FFFFFF"/>
                </a:solidFill>
                <a:latin typeface="Canva Sans Bold"/>
                <a:ea typeface="Canva Sans Bold"/>
                <a:cs typeface="Canva Sans Bold"/>
                <a:sym typeface="Canva Sans Bold"/>
              </a:rPr>
              <a:t>C</a:t>
            </a:r>
            <a:r>
              <a:rPr lang="en-US" b="true" sz="2199">
                <a:solidFill>
                  <a:srgbClr val="FFFFFF"/>
                </a:solidFill>
                <a:latin typeface="Canva Sans Bold"/>
                <a:ea typeface="Canva Sans Bold"/>
                <a:cs typeface="Canva Sans Bold"/>
                <a:sym typeface="Canva Sans Bold"/>
              </a:rPr>
              <a:t>hecking  for any missing values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30303"/>
        </a:solidFill>
      </p:bgPr>
    </p:bg>
    <p:spTree>
      <p:nvGrpSpPr>
        <p:cNvPr id="1" name=""/>
        <p:cNvGrpSpPr/>
        <p:nvPr/>
      </p:nvGrpSpPr>
      <p:grpSpPr>
        <a:xfrm>
          <a:off x="0" y="0"/>
          <a:ext cx="0" cy="0"/>
          <a:chOff x="0" y="0"/>
          <a:chExt cx="0" cy="0"/>
        </a:xfrm>
      </p:grpSpPr>
      <p:sp>
        <p:nvSpPr>
          <p:cNvPr name="Freeform 2" id="2"/>
          <p:cNvSpPr/>
          <p:nvPr/>
        </p:nvSpPr>
        <p:spPr>
          <a:xfrm flipH="false" flipV="false" rot="0">
            <a:off x="0" y="719455"/>
            <a:ext cx="16441305" cy="2651160"/>
          </a:xfrm>
          <a:custGeom>
            <a:avLst/>
            <a:gdLst/>
            <a:ahLst/>
            <a:cxnLst/>
            <a:rect r="r" b="b" t="t" l="l"/>
            <a:pathLst>
              <a:path h="2651160" w="16441305">
                <a:moveTo>
                  <a:pt x="0" y="0"/>
                </a:moveTo>
                <a:lnTo>
                  <a:pt x="16441305" y="0"/>
                </a:lnTo>
                <a:lnTo>
                  <a:pt x="16441305" y="2651160"/>
                </a:lnTo>
                <a:lnTo>
                  <a:pt x="0" y="2651160"/>
                </a:lnTo>
                <a:lnTo>
                  <a:pt x="0" y="0"/>
                </a:lnTo>
                <a:close/>
              </a:path>
            </a:pathLst>
          </a:custGeom>
          <a:blipFill>
            <a:blip r:embed="rId2"/>
            <a:stretch>
              <a:fillRect l="0" t="0" r="0" b="0"/>
            </a:stretch>
          </a:blipFill>
        </p:spPr>
      </p:sp>
      <p:sp>
        <p:nvSpPr>
          <p:cNvPr name="Freeform 3" id="3"/>
          <p:cNvSpPr/>
          <p:nvPr/>
        </p:nvSpPr>
        <p:spPr>
          <a:xfrm flipH="false" flipV="false" rot="0">
            <a:off x="0" y="4322481"/>
            <a:ext cx="16441305" cy="1808544"/>
          </a:xfrm>
          <a:custGeom>
            <a:avLst/>
            <a:gdLst/>
            <a:ahLst/>
            <a:cxnLst/>
            <a:rect r="r" b="b" t="t" l="l"/>
            <a:pathLst>
              <a:path h="1808544" w="16441305">
                <a:moveTo>
                  <a:pt x="0" y="0"/>
                </a:moveTo>
                <a:lnTo>
                  <a:pt x="16441305" y="0"/>
                </a:lnTo>
                <a:lnTo>
                  <a:pt x="16441305" y="1808543"/>
                </a:lnTo>
                <a:lnTo>
                  <a:pt x="0" y="1808543"/>
                </a:lnTo>
                <a:lnTo>
                  <a:pt x="0" y="0"/>
                </a:lnTo>
                <a:close/>
              </a:path>
            </a:pathLst>
          </a:custGeom>
          <a:blipFill>
            <a:blip r:embed="rId3"/>
            <a:stretch>
              <a:fillRect l="0" t="0" r="0" b="0"/>
            </a:stretch>
          </a:blipFill>
        </p:spPr>
      </p:sp>
      <p:sp>
        <p:nvSpPr>
          <p:cNvPr name="Freeform 4" id="4"/>
          <p:cNvSpPr/>
          <p:nvPr/>
        </p:nvSpPr>
        <p:spPr>
          <a:xfrm flipH="false" flipV="false" rot="0">
            <a:off x="274390" y="6792861"/>
            <a:ext cx="12440907" cy="2924584"/>
          </a:xfrm>
          <a:custGeom>
            <a:avLst/>
            <a:gdLst/>
            <a:ahLst/>
            <a:cxnLst/>
            <a:rect r="r" b="b" t="t" l="l"/>
            <a:pathLst>
              <a:path h="2924584" w="12440907">
                <a:moveTo>
                  <a:pt x="0" y="0"/>
                </a:moveTo>
                <a:lnTo>
                  <a:pt x="12440907" y="0"/>
                </a:lnTo>
                <a:lnTo>
                  <a:pt x="12440907" y="2924584"/>
                </a:lnTo>
                <a:lnTo>
                  <a:pt x="0" y="2924584"/>
                </a:lnTo>
                <a:lnTo>
                  <a:pt x="0" y="0"/>
                </a:lnTo>
                <a:close/>
              </a:path>
            </a:pathLst>
          </a:custGeom>
          <a:blipFill>
            <a:blip r:embed="rId4"/>
            <a:stretch>
              <a:fillRect l="0" t="0" r="-8706" b="0"/>
            </a:stretch>
          </a:blipFill>
        </p:spPr>
      </p:sp>
      <p:sp>
        <p:nvSpPr>
          <p:cNvPr name="TextBox 5" id="5"/>
          <p:cNvSpPr txBox="true"/>
          <p:nvPr/>
        </p:nvSpPr>
        <p:spPr>
          <a:xfrm rot="0">
            <a:off x="0" y="3332515"/>
            <a:ext cx="10670501" cy="989965"/>
          </a:xfrm>
          <a:prstGeom prst="rect">
            <a:avLst/>
          </a:prstGeom>
        </p:spPr>
        <p:txBody>
          <a:bodyPr anchor="t" rtlCol="false" tIns="0" lIns="0" bIns="0" rIns="0">
            <a:spAutoFit/>
          </a:bodyPr>
          <a:lstStyle/>
          <a:p>
            <a:pPr algn="ctr">
              <a:lnSpc>
                <a:spcPts val="2659"/>
              </a:lnSpc>
            </a:pPr>
          </a:p>
          <a:p>
            <a:pPr algn="ctr" marL="410209" indent="-205105" lvl="1">
              <a:lnSpc>
                <a:spcPts val="2659"/>
              </a:lnSpc>
              <a:spcBef>
                <a:spcPct val="0"/>
              </a:spcBef>
              <a:buFont typeface="Arial"/>
              <a:buChar char="•"/>
            </a:pPr>
            <a:r>
              <a:rPr lang="en-US" sz="1899">
                <a:solidFill>
                  <a:srgbClr val="FFFFFF"/>
                </a:solidFill>
                <a:latin typeface="Canva Sans"/>
                <a:ea typeface="Canva Sans"/>
                <a:cs typeface="Canva Sans"/>
                <a:sym typeface="Canva Sans"/>
              </a:rPr>
              <a:t>Othe</a:t>
            </a:r>
            <a:r>
              <a:rPr lang="en-US" sz="1899">
                <a:solidFill>
                  <a:srgbClr val="FFFFFF"/>
                </a:solidFill>
                <a:latin typeface="Canva Sans"/>
                <a:ea typeface="Canva Sans"/>
                <a:cs typeface="Canva Sans"/>
                <a:sym typeface="Canva Sans"/>
              </a:rPr>
              <a:t>r numerical columns were filled using the overall mean to retain data</a:t>
            </a:r>
          </a:p>
          <a:p>
            <a:pPr algn="ctr">
              <a:lnSpc>
                <a:spcPts val="2659"/>
              </a:lnSpc>
              <a:spcBef>
                <a:spcPct val="0"/>
              </a:spcBef>
            </a:pPr>
          </a:p>
        </p:txBody>
      </p:sp>
      <p:sp>
        <p:nvSpPr>
          <p:cNvPr name="TextBox 6" id="6"/>
          <p:cNvSpPr txBox="true"/>
          <p:nvPr/>
        </p:nvSpPr>
        <p:spPr>
          <a:xfrm rot="0">
            <a:off x="0" y="372110"/>
            <a:ext cx="11156823" cy="656590"/>
          </a:xfrm>
          <a:prstGeom prst="rect">
            <a:avLst/>
          </a:prstGeom>
        </p:spPr>
        <p:txBody>
          <a:bodyPr anchor="t" rtlCol="false" tIns="0" lIns="0" bIns="0" rIns="0">
            <a:spAutoFit/>
          </a:bodyPr>
          <a:lstStyle/>
          <a:p>
            <a:pPr algn="ctr" marL="410209" indent="-205105" lvl="1">
              <a:lnSpc>
                <a:spcPts val="2659"/>
              </a:lnSpc>
              <a:buFont typeface="Arial"/>
              <a:buChar char="•"/>
            </a:pPr>
            <a:r>
              <a:rPr lang="en-US" b="true" sz="1899">
                <a:solidFill>
                  <a:srgbClr val="FFFFFF"/>
                </a:solidFill>
                <a:latin typeface="Canva Sans Bold"/>
                <a:ea typeface="Canva Sans Bold"/>
                <a:cs typeface="Canva Sans Bold"/>
                <a:sym typeface="Canva Sans Bold"/>
              </a:rPr>
              <a:t>Price and msrp were filled using group means (based on similar attributes like make, model, year).</a:t>
            </a:r>
          </a:p>
        </p:txBody>
      </p:sp>
      <p:sp>
        <p:nvSpPr>
          <p:cNvPr name="TextBox 7" id="7"/>
          <p:cNvSpPr txBox="true"/>
          <p:nvPr/>
        </p:nvSpPr>
        <p:spPr>
          <a:xfrm rot="0">
            <a:off x="0" y="6279146"/>
            <a:ext cx="16441305"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FFFFFF"/>
                </a:solidFill>
                <a:latin typeface="Canva Sans"/>
                <a:ea typeface="Canva Sans"/>
                <a:cs typeface="Canva Sans"/>
                <a:sym typeface="Canva Sans"/>
              </a:rPr>
              <a:t>Rechecking: The dataset was rechecked to confirm all missing values were filled, ensuring completeness for model training.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Freeform 2" id="2"/>
          <p:cNvSpPr/>
          <p:nvPr/>
        </p:nvSpPr>
        <p:spPr>
          <a:xfrm flipH="false" flipV="false" rot="0">
            <a:off x="7773364" y="1691723"/>
            <a:ext cx="9979894" cy="6680191"/>
          </a:xfrm>
          <a:custGeom>
            <a:avLst/>
            <a:gdLst/>
            <a:ahLst/>
            <a:cxnLst/>
            <a:rect r="r" b="b" t="t" l="l"/>
            <a:pathLst>
              <a:path h="6680191" w="9979894">
                <a:moveTo>
                  <a:pt x="0" y="0"/>
                </a:moveTo>
                <a:lnTo>
                  <a:pt x="9979894" y="0"/>
                </a:lnTo>
                <a:lnTo>
                  <a:pt x="9979894" y="6680191"/>
                </a:lnTo>
                <a:lnTo>
                  <a:pt x="0" y="6680191"/>
                </a:lnTo>
                <a:lnTo>
                  <a:pt x="0" y="0"/>
                </a:lnTo>
                <a:close/>
              </a:path>
            </a:pathLst>
          </a:custGeom>
          <a:blipFill>
            <a:blip r:embed="rId2"/>
            <a:stretch>
              <a:fillRect l="-414" t="0" r="-414" b="0"/>
            </a:stretch>
          </a:blipFill>
        </p:spPr>
      </p:sp>
      <p:sp>
        <p:nvSpPr>
          <p:cNvPr name="TextBox 3" id="3"/>
          <p:cNvSpPr txBox="true"/>
          <p:nvPr/>
        </p:nvSpPr>
        <p:spPr>
          <a:xfrm rot="0">
            <a:off x="327924" y="513248"/>
            <a:ext cx="8947547"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FFFFFF"/>
                </a:solidFill>
                <a:latin typeface="Canva Sans Bold"/>
                <a:ea typeface="Canva Sans Bold"/>
                <a:cs typeface="Canva Sans Bold"/>
                <a:sym typeface="Canva Sans Bold"/>
              </a:rPr>
              <a:t>Distribution of Cars by Fuel Type</a:t>
            </a:r>
          </a:p>
        </p:txBody>
      </p:sp>
      <p:sp>
        <p:nvSpPr>
          <p:cNvPr name="TextBox 4" id="4"/>
          <p:cNvSpPr txBox="true"/>
          <p:nvPr/>
        </p:nvSpPr>
        <p:spPr>
          <a:xfrm rot="0">
            <a:off x="327924" y="2420648"/>
            <a:ext cx="6528004" cy="5951267"/>
          </a:xfrm>
          <a:prstGeom prst="rect">
            <a:avLst/>
          </a:prstGeom>
        </p:spPr>
        <p:txBody>
          <a:bodyPr anchor="t" rtlCol="false" tIns="0" lIns="0" bIns="0" rIns="0">
            <a:spAutoFit/>
          </a:bodyPr>
          <a:lstStyle/>
          <a:p>
            <a:pPr algn="l">
              <a:lnSpc>
                <a:spcPts val="3150"/>
              </a:lnSpc>
            </a:pPr>
            <a:r>
              <a:rPr lang="en-US" sz="2250" b="true">
                <a:solidFill>
                  <a:srgbClr val="FFFFFF"/>
                </a:solidFill>
                <a:latin typeface="Canva Sans Bold"/>
                <a:ea typeface="Canva Sans Bold"/>
                <a:cs typeface="Canva Sans Bold"/>
                <a:sym typeface="Canva Sans Bold"/>
              </a:rPr>
              <a:t>A bar chart was created to show the distribution of cars by fuel type:</a:t>
            </a:r>
          </a:p>
          <a:p>
            <a:pPr algn="l">
              <a:lnSpc>
                <a:spcPts val="3150"/>
              </a:lnSpc>
            </a:pPr>
          </a:p>
          <a:p>
            <a:pPr algn="l" marL="485788" indent="-242894" lvl="1">
              <a:lnSpc>
                <a:spcPts val="3150"/>
              </a:lnSpc>
              <a:buAutoNum type="arabicPeriod" startAt="1"/>
            </a:pPr>
            <a:r>
              <a:rPr lang="en-US" b="true" sz="2250">
                <a:solidFill>
                  <a:srgbClr val="FFFFFF"/>
                </a:solidFill>
                <a:latin typeface="Canva Sans Bold"/>
                <a:ea typeface="Canva Sans Bold"/>
                <a:cs typeface="Canva Sans Bold"/>
                <a:sym typeface="Canva Sans Bold"/>
              </a:rPr>
              <a:t>Fuel Type Count:</a:t>
            </a:r>
          </a:p>
          <a:p>
            <a:pPr algn="l" marL="971576" indent="-323859" lvl="2">
              <a:lnSpc>
                <a:spcPts val="3150"/>
              </a:lnSpc>
              <a:buFont typeface="Arial"/>
              <a:buChar char="⚬"/>
            </a:pPr>
            <a:r>
              <a:rPr lang="en-US" b="true" sz="2250">
                <a:solidFill>
                  <a:srgbClr val="FFFFFF"/>
                </a:solidFill>
                <a:latin typeface="Canva Sans Bold"/>
                <a:ea typeface="Canva Sans Bold"/>
                <a:cs typeface="Canva Sans Bold"/>
                <a:sym typeface="Canva Sans Bold"/>
              </a:rPr>
              <a:t>The number of cars for each fuel type was counted and sorted.</a:t>
            </a:r>
          </a:p>
          <a:p>
            <a:pPr algn="l" marL="971576" indent="-323859" lvl="2">
              <a:lnSpc>
                <a:spcPts val="3150"/>
              </a:lnSpc>
              <a:buFont typeface="Arial"/>
              <a:buChar char="⚬"/>
            </a:pPr>
            <a:r>
              <a:rPr lang="en-US" b="true" sz="2250">
                <a:solidFill>
                  <a:srgbClr val="FFFFFF"/>
                </a:solidFill>
                <a:latin typeface="Canva Sans Bold"/>
                <a:ea typeface="Canva Sans Bold"/>
                <a:cs typeface="Canva Sans Bold"/>
                <a:sym typeface="Canva Sans Bold"/>
              </a:rPr>
              <a:t>This helps us see how many cars are gasoline, diesel, electric, etc.</a:t>
            </a:r>
          </a:p>
          <a:p>
            <a:pPr algn="l">
              <a:lnSpc>
                <a:spcPts val="3150"/>
              </a:lnSpc>
            </a:pPr>
          </a:p>
          <a:p>
            <a:pPr algn="l">
              <a:lnSpc>
                <a:spcPts val="3150"/>
              </a:lnSpc>
            </a:pPr>
            <a:r>
              <a:rPr lang="en-US" sz="2250" b="true">
                <a:solidFill>
                  <a:srgbClr val="FFFFFF"/>
                </a:solidFill>
                <a:latin typeface="Canva Sans Bold"/>
                <a:ea typeface="Canva Sans Bold"/>
                <a:cs typeface="Canva Sans Bold"/>
                <a:sym typeface="Canva Sans Bold"/>
              </a:rPr>
              <a:t>    2.</a:t>
            </a:r>
            <a:r>
              <a:rPr lang="en-US" sz="2250" b="true">
                <a:solidFill>
                  <a:srgbClr val="FFFFFF"/>
                </a:solidFill>
                <a:latin typeface="Canva Sans Bold"/>
                <a:ea typeface="Canva Sans Bold"/>
                <a:cs typeface="Canva Sans Bold"/>
                <a:sym typeface="Canva Sans Bold"/>
              </a:rPr>
              <a:t>Insights:</a:t>
            </a:r>
          </a:p>
          <a:p>
            <a:pPr algn="l" marL="971576" indent="-323859" lvl="2">
              <a:lnSpc>
                <a:spcPts val="3150"/>
              </a:lnSpc>
              <a:buFont typeface="Arial"/>
              <a:buChar char="⚬"/>
            </a:pPr>
            <a:r>
              <a:rPr lang="en-US" b="true" sz="2250">
                <a:solidFill>
                  <a:srgbClr val="FFFFFF"/>
                </a:solidFill>
                <a:latin typeface="Canva Sans Bold"/>
                <a:ea typeface="Canva Sans Bold"/>
                <a:cs typeface="Canva Sans Bold"/>
                <a:sym typeface="Canva Sans Bold"/>
              </a:rPr>
              <a:t>The chart helps us understand which fuel types are most common in the dataset, such as gasoline being dominant or fewer electric vehicles.</a:t>
            </a:r>
          </a:p>
          <a:p>
            <a:pPr algn="l">
              <a:lnSpc>
                <a:spcPts val="315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FFE"/>
        </a:solidFill>
      </p:bgPr>
    </p:bg>
    <p:spTree>
      <p:nvGrpSpPr>
        <p:cNvPr id="1" name=""/>
        <p:cNvGrpSpPr/>
        <p:nvPr/>
      </p:nvGrpSpPr>
      <p:grpSpPr>
        <a:xfrm>
          <a:off x="0" y="0"/>
          <a:ext cx="0" cy="0"/>
          <a:chOff x="0" y="0"/>
          <a:chExt cx="0" cy="0"/>
        </a:xfrm>
      </p:grpSpPr>
      <p:sp>
        <p:nvSpPr>
          <p:cNvPr name="Freeform 2" id="2"/>
          <p:cNvSpPr/>
          <p:nvPr/>
        </p:nvSpPr>
        <p:spPr>
          <a:xfrm flipH="false" flipV="false" rot="0">
            <a:off x="755978" y="40456"/>
            <a:ext cx="16512847" cy="10206088"/>
          </a:xfrm>
          <a:custGeom>
            <a:avLst/>
            <a:gdLst/>
            <a:ahLst/>
            <a:cxnLst/>
            <a:rect r="r" b="b" t="t" l="l"/>
            <a:pathLst>
              <a:path h="10206088" w="16512847">
                <a:moveTo>
                  <a:pt x="0" y="0"/>
                </a:moveTo>
                <a:lnTo>
                  <a:pt x="16512847" y="0"/>
                </a:lnTo>
                <a:lnTo>
                  <a:pt x="16512847" y="10206088"/>
                </a:lnTo>
                <a:lnTo>
                  <a:pt x="0" y="10206088"/>
                </a:lnTo>
                <a:lnTo>
                  <a:pt x="0" y="0"/>
                </a:lnTo>
                <a:close/>
              </a:path>
            </a:pathLst>
          </a:custGeom>
          <a:blipFill>
            <a:blip r:embed="rId2"/>
            <a:stretch>
              <a:fillRect l="0" t="-688" r="0" b="-688"/>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FFE"/>
        </a:solidFill>
      </p:bgPr>
    </p:bg>
    <p:spTree>
      <p:nvGrpSpPr>
        <p:cNvPr id="1" name=""/>
        <p:cNvGrpSpPr/>
        <p:nvPr/>
      </p:nvGrpSpPr>
      <p:grpSpPr>
        <a:xfrm>
          <a:off x="0" y="0"/>
          <a:ext cx="0" cy="0"/>
          <a:chOff x="0" y="0"/>
          <a:chExt cx="0" cy="0"/>
        </a:xfrm>
      </p:grpSpPr>
      <p:sp>
        <p:nvSpPr>
          <p:cNvPr name="Freeform 2" id="2"/>
          <p:cNvSpPr/>
          <p:nvPr/>
        </p:nvSpPr>
        <p:spPr>
          <a:xfrm flipH="false" flipV="false" rot="0">
            <a:off x="221463" y="0"/>
            <a:ext cx="17136481" cy="10287000"/>
          </a:xfrm>
          <a:custGeom>
            <a:avLst/>
            <a:gdLst/>
            <a:ahLst/>
            <a:cxnLst/>
            <a:rect r="r" b="b" t="t" l="l"/>
            <a:pathLst>
              <a:path h="10287000" w="17136481">
                <a:moveTo>
                  <a:pt x="0" y="0"/>
                </a:moveTo>
                <a:lnTo>
                  <a:pt x="17136480" y="0"/>
                </a:lnTo>
                <a:lnTo>
                  <a:pt x="17136480" y="10287000"/>
                </a:lnTo>
                <a:lnTo>
                  <a:pt x="0" y="102870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9144000" y="1611917"/>
            <a:ext cx="8548135" cy="1323975"/>
          </a:xfrm>
          <a:prstGeom prst="rect">
            <a:avLst/>
          </a:prstGeom>
        </p:spPr>
        <p:txBody>
          <a:bodyPr anchor="t" rtlCol="false" tIns="0" lIns="0" bIns="0" rIns="0">
            <a:spAutoFit/>
          </a:bodyPr>
          <a:lstStyle/>
          <a:p>
            <a:pPr algn="l">
              <a:lnSpc>
                <a:spcPts val="5280"/>
              </a:lnSpc>
            </a:pPr>
            <a:r>
              <a:rPr lang="en-US" b="true" sz="4400" i="true">
                <a:solidFill>
                  <a:srgbClr val="FFFFFF"/>
                </a:solidFill>
                <a:latin typeface="Cerebri Heavy Italics"/>
                <a:ea typeface="Cerebri Heavy Italics"/>
                <a:cs typeface="Cerebri Heavy Italics"/>
                <a:sym typeface="Cerebri Heavy Italics"/>
              </a:rPr>
              <a:t>CORRELATION HEATMAP ANALYSIS</a:t>
            </a:r>
          </a:p>
        </p:txBody>
      </p:sp>
      <p:sp>
        <p:nvSpPr>
          <p:cNvPr name="AutoShape 3" id="3"/>
          <p:cNvSpPr/>
          <p:nvPr/>
        </p:nvSpPr>
        <p:spPr>
          <a:xfrm>
            <a:off x="7432832" y="9852637"/>
            <a:ext cx="4487453" cy="0"/>
          </a:xfrm>
          <a:prstGeom prst="line">
            <a:avLst/>
          </a:prstGeom>
          <a:ln cap="flat" w="38100">
            <a:solidFill>
              <a:srgbClr val="F95F19"/>
            </a:solidFill>
            <a:prstDash val="solid"/>
            <a:headEnd type="none" len="sm" w="sm"/>
            <a:tailEnd type="none" len="sm" w="sm"/>
          </a:ln>
        </p:spPr>
      </p:sp>
      <p:sp>
        <p:nvSpPr>
          <p:cNvPr name="AutoShape 4" id="4"/>
          <p:cNvSpPr/>
          <p:nvPr/>
        </p:nvSpPr>
        <p:spPr>
          <a:xfrm rot="0">
            <a:off x="13800547" y="1038225"/>
            <a:ext cx="4487453" cy="0"/>
          </a:xfrm>
          <a:prstGeom prst="line">
            <a:avLst/>
          </a:prstGeom>
          <a:ln cap="flat" w="38100">
            <a:solidFill>
              <a:srgbClr val="F95F19"/>
            </a:solidFill>
            <a:prstDash val="solid"/>
            <a:headEnd type="none" len="sm" w="sm"/>
            <a:tailEnd type="none" len="sm" w="sm"/>
          </a:ln>
        </p:spPr>
      </p:sp>
      <p:sp>
        <p:nvSpPr>
          <p:cNvPr name="Freeform 5" id="5"/>
          <p:cNvSpPr/>
          <p:nvPr/>
        </p:nvSpPr>
        <p:spPr>
          <a:xfrm flipH="false" flipV="false" rot="0">
            <a:off x="546079" y="506675"/>
            <a:ext cx="7860078" cy="6434296"/>
          </a:xfrm>
          <a:custGeom>
            <a:avLst/>
            <a:gdLst/>
            <a:ahLst/>
            <a:cxnLst/>
            <a:rect r="r" b="b" t="t" l="l"/>
            <a:pathLst>
              <a:path h="6434296" w="7860078">
                <a:moveTo>
                  <a:pt x="0" y="0"/>
                </a:moveTo>
                <a:lnTo>
                  <a:pt x="7860078" y="0"/>
                </a:lnTo>
                <a:lnTo>
                  <a:pt x="7860078" y="6434296"/>
                </a:lnTo>
                <a:lnTo>
                  <a:pt x="0" y="6434296"/>
                </a:lnTo>
                <a:lnTo>
                  <a:pt x="0" y="0"/>
                </a:lnTo>
                <a:close/>
              </a:path>
            </a:pathLst>
          </a:custGeom>
          <a:blipFill>
            <a:blip r:embed="rId2"/>
            <a:stretch>
              <a:fillRect l="0" t="0" r="0" b="0"/>
            </a:stretch>
          </a:blipFill>
        </p:spPr>
      </p:sp>
      <p:sp>
        <p:nvSpPr>
          <p:cNvPr name="TextBox 6" id="6"/>
          <p:cNvSpPr txBox="true"/>
          <p:nvPr/>
        </p:nvSpPr>
        <p:spPr>
          <a:xfrm rot="0">
            <a:off x="9144000" y="4281147"/>
            <a:ext cx="8548135" cy="3489325"/>
          </a:xfrm>
          <a:prstGeom prst="rect">
            <a:avLst/>
          </a:prstGeom>
        </p:spPr>
        <p:txBody>
          <a:bodyPr anchor="t" rtlCol="false" tIns="0" lIns="0" bIns="0" rIns="0">
            <a:spAutoFit/>
          </a:bodyPr>
          <a:lstStyle/>
          <a:p>
            <a:pPr algn="l">
              <a:lnSpc>
                <a:spcPts val="3500"/>
              </a:lnSpc>
            </a:pPr>
            <a:r>
              <a:rPr lang="en-US" sz="2500">
                <a:solidFill>
                  <a:srgbClr val="FFFFFF"/>
                </a:solidFill>
                <a:latin typeface="Cerebri"/>
                <a:ea typeface="Cerebri"/>
                <a:cs typeface="Cerebri"/>
                <a:sym typeface="Cerebri"/>
              </a:rPr>
              <a:t>Insights from the Heatmap:</a:t>
            </a:r>
          </a:p>
          <a:p>
            <a:pPr algn="l" marL="539751" indent="-269876" lvl="1">
              <a:lnSpc>
                <a:spcPts val="3500"/>
              </a:lnSpc>
              <a:buFont typeface="Arial"/>
              <a:buChar char="•"/>
            </a:pPr>
            <a:r>
              <a:rPr lang="en-US" sz="2500">
                <a:solidFill>
                  <a:srgbClr val="FFFFFF"/>
                </a:solidFill>
                <a:latin typeface="Cerebri"/>
                <a:ea typeface="Cerebri"/>
                <a:cs typeface="Cerebri"/>
                <a:sym typeface="Cerebri"/>
              </a:rPr>
              <a:t>Price and days_on_market: Understanding the relationship between price and days on market is crucial for pricing strategy. For instance, if the correlation is positive, higher prices might be associated with longer listing times.</a:t>
            </a:r>
          </a:p>
          <a:p>
            <a:pPr algn="l">
              <a:lnSpc>
                <a:spcPts val="3500"/>
              </a:lnSpc>
            </a:pPr>
          </a:p>
          <a:p>
            <a:pPr algn="l">
              <a:lnSpc>
                <a:spcPts val="3500"/>
              </a:lnSpc>
            </a:pPr>
          </a:p>
        </p:txBody>
      </p:sp>
      <p:sp>
        <p:nvSpPr>
          <p:cNvPr name="TextBox 7" id="7"/>
          <p:cNvSpPr txBox="true"/>
          <p:nvPr/>
        </p:nvSpPr>
        <p:spPr>
          <a:xfrm rot="0">
            <a:off x="369854" y="7732372"/>
            <a:ext cx="8212528" cy="11537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Canva Sans"/>
                <a:ea typeface="Canva Sans"/>
                <a:cs typeface="Canva Sans"/>
                <a:sym typeface="Canva Sans"/>
              </a:rPr>
              <a:t>Impact on Modeling: Understanding these relationships helps prioritize features that influence days on market, improving model accuracy.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
            <a:off x="-79663" y="-142993"/>
            <a:ext cx="18447325" cy="10572986"/>
          </a:xfrm>
          <a:custGeom>
            <a:avLst/>
            <a:gdLst/>
            <a:ahLst/>
            <a:cxnLst/>
            <a:rect r="r" b="b" t="t" l="l"/>
            <a:pathLst>
              <a:path h="10572986" w="18447325">
                <a:moveTo>
                  <a:pt x="0" y="287255"/>
                </a:moveTo>
                <a:lnTo>
                  <a:pt x="18285744" y="0"/>
                </a:lnTo>
                <a:lnTo>
                  <a:pt x="18447326" y="10285731"/>
                </a:lnTo>
                <a:lnTo>
                  <a:pt x="161582" y="10572986"/>
                </a:lnTo>
                <a:lnTo>
                  <a:pt x="0" y="287255"/>
                </a:lnTo>
                <a:close/>
              </a:path>
            </a:pathLst>
          </a:custGeom>
          <a:blipFill>
            <a:blip r:embed="rId2"/>
            <a:stretch>
              <a:fillRect l="0" t="-4" r="-9238" b="-27058"/>
            </a:stretch>
          </a:blipFill>
        </p:spPr>
      </p:sp>
      <p:grpSp>
        <p:nvGrpSpPr>
          <p:cNvPr name="Group 3" id="3"/>
          <p:cNvGrpSpPr/>
          <p:nvPr/>
        </p:nvGrpSpPr>
        <p:grpSpPr>
          <a:xfrm rot="0">
            <a:off x="-4334670" y="-1408172"/>
            <a:ext cx="9566258" cy="12608664"/>
            <a:chOff x="0" y="0"/>
            <a:chExt cx="462507" cy="609600"/>
          </a:xfrm>
        </p:grpSpPr>
        <p:sp>
          <p:nvSpPr>
            <p:cNvPr name="Freeform 4" id="4"/>
            <p:cNvSpPr/>
            <p:nvPr/>
          </p:nvSpPr>
          <p:spPr>
            <a:xfrm flipH="false" flipV="false" rot="0">
              <a:off x="0" y="0"/>
              <a:ext cx="462507" cy="609600"/>
            </a:xfrm>
            <a:custGeom>
              <a:avLst/>
              <a:gdLst/>
              <a:ahLst/>
              <a:cxnLst/>
              <a:rect r="r" b="b" t="t" l="l"/>
              <a:pathLst>
                <a:path h="609600" w="462507">
                  <a:moveTo>
                    <a:pt x="203200" y="0"/>
                  </a:moveTo>
                  <a:lnTo>
                    <a:pt x="462507" y="0"/>
                  </a:lnTo>
                  <a:lnTo>
                    <a:pt x="259307" y="609600"/>
                  </a:lnTo>
                  <a:lnTo>
                    <a:pt x="0" y="609600"/>
                  </a:lnTo>
                  <a:lnTo>
                    <a:pt x="203200" y="0"/>
                  </a:lnTo>
                  <a:close/>
                </a:path>
              </a:pathLst>
            </a:custGeom>
            <a:solidFill>
              <a:srgbClr val="CF1B1B"/>
            </a:solidFill>
          </p:spPr>
        </p:sp>
        <p:sp>
          <p:nvSpPr>
            <p:cNvPr name="TextBox 5" id="5"/>
            <p:cNvSpPr txBox="true"/>
            <p:nvPr/>
          </p:nvSpPr>
          <p:spPr>
            <a:xfrm>
              <a:off x="101600" y="-38100"/>
              <a:ext cx="259307" cy="6477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4403" y="14161"/>
            <a:ext cx="7777369" cy="2155175"/>
          </a:xfrm>
          <a:prstGeom prst="rect">
            <a:avLst/>
          </a:prstGeom>
        </p:spPr>
        <p:txBody>
          <a:bodyPr anchor="t" rtlCol="false" tIns="0" lIns="0" bIns="0" rIns="0">
            <a:spAutoFit/>
          </a:bodyPr>
          <a:lstStyle/>
          <a:p>
            <a:pPr algn="l">
              <a:lnSpc>
                <a:spcPts val="13003"/>
              </a:lnSpc>
            </a:pPr>
            <a:r>
              <a:rPr lang="en-US" b="true" sz="12040" i="true">
                <a:solidFill>
                  <a:srgbClr val="FEFFFE"/>
                </a:solidFill>
                <a:latin typeface="Jaturat Bold Italics"/>
                <a:ea typeface="Jaturat Bold Italics"/>
                <a:cs typeface="Jaturat Bold Italics"/>
                <a:sym typeface="Jaturat Bold Italics"/>
              </a:rPr>
              <a:t>CONTENT</a:t>
            </a:r>
          </a:p>
        </p:txBody>
      </p:sp>
      <p:sp>
        <p:nvSpPr>
          <p:cNvPr name="Freeform 7" id="7"/>
          <p:cNvSpPr/>
          <p:nvPr/>
        </p:nvSpPr>
        <p:spPr>
          <a:xfrm flipH="false" flipV="false" rot="0">
            <a:off x="16260025" y="940504"/>
            <a:ext cx="816316" cy="626337"/>
          </a:xfrm>
          <a:custGeom>
            <a:avLst/>
            <a:gdLst/>
            <a:ahLst/>
            <a:cxnLst/>
            <a:rect r="r" b="b" t="t" l="l"/>
            <a:pathLst>
              <a:path h="626337" w="816316">
                <a:moveTo>
                  <a:pt x="0" y="0"/>
                </a:moveTo>
                <a:lnTo>
                  <a:pt x="816316" y="0"/>
                </a:lnTo>
                <a:lnTo>
                  <a:pt x="816316" y="626337"/>
                </a:lnTo>
                <a:lnTo>
                  <a:pt x="0" y="6263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8354558"/>
            <a:ext cx="2025250" cy="538141"/>
            <a:chOff x="0" y="0"/>
            <a:chExt cx="2700334" cy="717522"/>
          </a:xfrm>
        </p:grpSpPr>
        <p:grpSp>
          <p:nvGrpSpPr>
            <p:cNvPr name="Group 9" id="9"/>
            <p:cNvGrpSpPr/>
            <p:nvPr/>
          </p:nvGrpSpPr>
          <p:grpSpPr>
            <a:xfrm rot="0">
              <a:off x="0" y="0"/>
              <a:ext cx="900111" cy="717522"/>
              <a:chOff x="0" y="0"/>
              <a:chExt cx="509818" cy="406400"/>
            </a:xfrm>
          </p:grpSpPr>
          <p:sp>
            <p:nvSpPr>
              <p:cNvPr name="Freeform 10" id="10"/>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FFFFFF"/>
              </a:solidFill>
            </p:spPr>
          </p:sp>
          <p:sp>
            <p:nvSpPr>
              <p:cNvPr name="TextBox 11" id="11"/>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900111" y="0"/>
              <a:ext cx="900111" cy="717522"/>
              <a:chOff x="0" y="0"/>
              <a:chExt cx="509818" cy="406400"/>
            </a:xfrm>
          </p:grpSpPr>
          <p:sp>
            <p:nvSpPr>
              <p:cNvPr name="Freeform 13" id="13"/>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FFFFFF"/>
              </a:solidFill>
            </p:spPr>
          </p:sp>
          <p:sp>
            <p:nvSpPr>
              <p:cNvPr name="TextBox 14" id="14"/>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800223" y="0"/>
              <a:ext cx="900111" cy="717522"/>
              <a:chOff x="0" y="0"/>
              <a:chExt cx="509818" cy="406400"/>
            </a:xfrm>
          </p:grpSpPr>
          <p:sp>
            <p:nvSpPr>
              <p:cNvPr name="Freeform 16" id="16"/>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FFFFFF"/>
              </a:solidFill>
            </p:spPr>
          </p:sp>
          <p:sp>
            <p:nvSpPr>
              <p:cNvPr name="TextBox 17" id="17"/>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8" id="18"/>
          <p:cNvSpPr txBox="true"/>
          <p:nvPr/>
        </p:nvSpPr>
        <p:spPr>
          <a:xfrm rot="0">
            <a:off x="9144000" y="1177473"/>
            <a:ext cx="7713315" cy="5988123"/>
          </a:xfrm>
          <a:prstGeom prst="rect">
            <a:avLst/>
          </a:prstGeom>
        </p:spPr>
        <p:txBody>
          <a:bodyPr anchor="t" rtlCol="false" tIns="0" lIns="0" bIns="0" rIns="0">
            <a:spAutoFit/>
          </a:bodyPr>
          <a:lstStyle/>
          <a:p>
            <a:pPr algn="l" marL="916959" indent="-458479" lvl="1">
              <a:lnSpc>
                <a:spcPts val="5946"/>
              </a:lnSpc>
              <a:buFont typeface="Arial"/>
              <a:buChar char="•"/>
            </a:pPr>
            <a:r>
              <a:rPr lang="en-US" b="true" sz="4247">
                <a:solidFill>
                  <a:srgbClr val="FEFFFE"/>
                </a:solidFill>
                <a:latin typeface="Canva Sans Bold"/>
                <a:ea typeface="Canva Sans Bold"/>
                <a:cs typeface="Canva Sans Bold"/>
                <a:sym typeface="Canva Sans Bold"/>
              </a:rPr>
              <a:t>Overview</a:t>
            </a:r>
          </a:p>
          <a:p>
            <a:pPr algn="l" marL="916959" indent="-458479" lvl="1">
              <a:lnSpc>
                <a:spcPts val="5946"/>
              </a:lnSpc>
              <a:buFont typeface="Arial"/>
              <a:buChar char="•"/>
            </a:pPr>
            <a:r>
              <a:rPr lang="en-US" b="true" sz="4247">
                <a:solidFill>
                  <a:srgbClr val="FEFFFE"/>
                </a:solidFill>
                <a:latin typeface="Canva Sans Bold"/>
                <a:ea typeface="Canva Sans Bold"/>
                <a:cs typeface="Canva Sans Bold"/>
                <a:sym typeface="Canva Sans Bold"/>
              </a:rPr>
              <a:t>Introduction</a:t>
            </a:r>
          </a:p>
          <a:p>
            <a:pPr algn="l" marL="916959" indent="-458479" lvl="1">
              <a:lnSpc>
                <a:spcPts val="5946"/>
              </a:lnSpc>
              <a:buFont typeface="Arial"/>
              <a:buChar char="•"/>
            </a:pPr>
            <a:r>
              <a:rPr lang="en-US" b="true" sz="4247">
                <a:solidFill>
                  <a:srgbClr val="FEFFFE"/>
                </a:solidFill>
                <a:latin typeface="Canva Sans Bold"/>
                <a:ea typeface="Canva Sans Bold"/>
                <a:cs typeface="Canva Sans Bold"/>
                <a:sym typeface="Canva Sans Bold"/>
              </a:rPr>
              <a:t>Team members</a:t>
            </a:r>
          </a:p>
          <a:p>
            <a:pPr algn="l" marL="916959" indent="-458479" lvl="1">
              <a:lnSpc>
                <a:spcPts val="5946"/>
              </a:lnSpc>
              <a:buFont typeface="Arial"/>
              <a:buChar char="•"/>
            </a:pPr>
            <a:r>
              <a:rPr lang="en-US" b="true" sz="4247">
                <a:solidFill>
                  <a:srgbClr val="FEFFFE"/>
                </a:solidFill>
                <a:latin typeface="Canva Sans Bold"/>
                <a:ea typeface="Canva Sans Bold"/>
                <a:cs typeface="Canva Sans Bold"/>
                <a:sym typeface="Canva Sans Bold"/>
              </a:rPr>
              <a:t>Data preprocessing </a:t>
            </a:r>
          </a:p>
          <a:p>
            <a:pPr algn="l" marL="916959" indent="-458479" lvl="1">
              <a:lnSpc>
                <a:spcPts val="5946"/>
              </a:lnSpc>
              <a:buFont typeface="Arial"/>
              <a:buChar char="•"/>
            </a:pPr>
            <a:r>
              <a:rPr lang="en-US" b="true" sz="4247">
                <a:solidFill>
                  <a:srgbClr val="FEFFFE"/>
                </a:solidFill>
                <a:latin typeface="Canva Sans Bold"/>
                <a:ea typeface="Canva Sans Bold"/>
                <a:cs typeface="Canva Sans Bold"/>
                <a:sym typeface="Canva Sans Bold"/>
              </a:rPr>
              <a:t>Exploratory Data Analysis</a:t>
            </a:r>
          </a:p>
          <a:p>
            <a:pPr algn="l" marL="916959" indent="-458479" lvl="1">
              <a:lnSpc>
                <a:spcPts val="5946"/>
              </a:lnSpc>
              <a:buFont typeface="Arial"/>
              <a:buChar char="•"/>
            </a:pPr>
            <a:r>
              <a:rPr lang="en-US" b="true" sz="4247">
                <a:solidFill>
                  <a:srgbClr val="FEFFFE"/>
                </a:solidFill>
                <a:latin typeface="Canva Sans Bold"/>
                <a:ea typeface="Canva Sans Bold"/>
                <a:cs typeface="Canva Sans Bold"/>
                <a:sym typeface="Canva Sans Bold"/>
              </a:rPr>
              <a:t>Visualization</a:t>
            </a:r>
          </a:p>
          <a:p>
            <a:pPr algn="l" marL="916959" indent="-458479" lvl="1">
              <a:lnSpc>
                <a:spcPts val="5946"/>
              </a:lnSpc>
              <a:buFont typeface="Arial"/>
              <a:buChar char="•"/>
            </a:pPr>
            <a:r>
              <a:rPr lang="en-US" b="true" sz="4247">
                <a:solidFill>
                  <a:srgbClr val="FEFFFE"/>
                </a:solidFill>
                <a:latin typeface="Canva Sans Bold"/>
                <a:ea typeface="Canva Sans Bold"/>
                <a:cs typeface="Canva Sans Bold"/>
                <a:sym typeface="Canva Sans Bold"/>
              </a:rPr>
              <a:t>Feature Encoding</a:t>
            </a:r>
          </a:p>
          <a:p>
            <a:pPr algn="l" marL="916959" indent="-458479" lvl="1">
              <a:lnSpc>
                <a:spcPts val="5946"/>
              </a:lnSpc>
              <a:buFont typeface="Arial"/>
              <a:buChar char="•"/>
            </a:pPr>
            <a:r>
              <a:rPr lang="en-US" b="true" sz="4247">
                <a:solidFill>
                  <a:srgbClr val="FEFFFE"/>
                </a:solidFill>
                <a:latin typeface="Canva Sans Bold"/>
                <a:ea typeface="Canva Sans Bold"/>
                <a:cs typeface="Canva Sans Bold"/>
                <a:sym typeface="Canva Sans Bold"/>
              </a:rPr>
              <a:t>Questions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FFE"/>
        </a:solidFill>
      </p:bgPr>
    </p:bg>
    <p:spTree>
      <p:nvGrpSpPr>
        <p:cNvPr id="1" name=""/>
        <p:cNvGrpSpPr/>
        <p:nvPr/>
      </p:nvGrpSpPr>
      <p:grpSpPr>
        <a:xfrm>
          <a:off x="0" y="0"/>
          <a:ext cx="0" cy="0"/>
          <a:chOff x="0" y="0"/>
          <a:chExt cx="0" cy="0"/>
        </a:xfrm>
      </p:grpSpPr>
      <p:sp>
        <p:nvSpPr>
          <p:cNvPr name="Freeform 2" id="2"/>
          <p:cNvSpPr/>
          <p:nvPr/>
        </p:nvSpPr>
        <p:spPr>
          <a:xfrm flipH="false" flipV="false" rot="0">
            <a:off x="944149" y="157933"/>
            <a:ext cx="15913526" cy="9971133"/>
          </a:xfrm>
          <a:custGeom>
            <a:avLst/>
            <a:gdLst/>
            <a:ahLst/>
            <a:cxnLst/>
            <a:rect r="r" b="b" t="t" l="l"/>
            <a:pathLst>
              <a:path h="9971133" w="15913526">
                <a:moveTo>
                  <a:pt x="0" y="0"/>
                </a:moveTo>
                <a:lnTo>
                  <a:pt x="15913526" y="0"/>
                </a:lnTo>
                <a:lnTo>
                  <a:pt x="15913526" y="9971134"/>
                </a:lnTo>
                <a:lnTo>
                  <a:pt x="0" y="9971134"/>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FFE"/>
        </a:solidFill>
      </p:bgPr>
    </p:bg>
    <p:spTree>
      <p:nvGrpSpPr>
        <p:cNvPr id="1" name=""/>
        <p:cNvGrpSpPr/>
        <p:nvPr/>
      </p:nvGrpSpPr>
      <p:grpSpPr>
        <a:xfrm>
          <a:off x="0" y="0"/>
          <a:ext cx="0" cy="0"/>
          <a:chOff x="0" y="0"/>
          <a:chExt cx="0" cy="0"/>
        </a:xfrm>
      </p:grpSpPr>
      <p:sp>
        <p:nvSpPr>
          <p:cNvPr name="Freeform 2" id="2"/>
          <p:cNvSpPr/>
          <p:nvPr/>
        </p:nvSpPr>
        <p:spPr>
          <a:xfrm flipH="false" flipV="false" rot="0">
            <a:off x="368702" y="160805"/>
            <a:ext cx="17833798" cy="10126195"/>
          </a:xfrm>
          <a:custGeom>
            <a:avLst/>
            <a:gdLst/>
            <a:ahLst/>
            <a:cxnLst/>
            <a:rect r="r" b="b" t="t" l="l"/>
            <a:pathLst>
              <a:path h="10126195" w="17833798">
                <a:moveTo>
                  <a:pt x="0" y="0"/>
                </a:moveTo>
                <a:lnTo>
                  <a:pt x="17833798" y="0"/>
                </a:lnTo>
                <a:lnTo>
                  <a:pt x="17833798" y="10126195"/>
                </a:lnTo>
                <a:lnTo>
                  <a:pt x="0" y="10126195"/>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FFE"/>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478616"/>
            <a:ext cx="8707130" cy="5122870"/>
          </a:xfrm>
          <a:custGeom>
            <a:avLst/>
            <a:gdLst/>
            <a:ahLst/>
            <a:cxnLst/>
            <a:rect r="r" b="b" t="t" l="l"/>
            <a:pathLst>
              <a:path h="5122870" w="8707130">
                <a:moveTo>
                  <a:pt x="0" y="0"/>
                </a:moveTo>
                <a:lnTo>
                  <a:pt x="8707130" y="0"/>
                </a:lnTo>
                <a:lnTo>
                  <a:pt x="8707130" y="5122870"/>
                </a:lnTo>
                <a:lnTo>
                  <a:pt x="0" y="5122870"/>
                </a:lnTo>
                <a:lnTo>
                  <a:pt x="0" y="0"/>
                </a:lnTo>
                <a:close/>
              </a:path>
            </a:pathLst>
          </a:custGeom>
          <a:blipFill>
            <a:blip r:embed="rId2"/>
            <a:stretch>
              <a:fillRect l="0" t="0" r="0" b="0"/>
            </a:stretch>
          </a:blipFill>
        </p:spPr>
      </p:sp>
      <p:sp>
        <p:nvSpPr>
          <p:cNvPr name="Freeform 3" id="3"/>
          <p:cNvSpPr/>
          <p:nvPr/>
        </p:nvSpPr>
        <p:spPr>
          <a:xfrm flipH="false" flipV="false" rot="0">
            <a:off x="120888" y="2478616"/>
            <a:ext cx="8489814" cy="5122870"/>
          </a:xfrm>
          <a:custGeom>
            <a:avLst/>
            <a:gdLst/>
            <a:ahLst/>
            <a:cxnLst/>
            <a:rect r="r" b="b" t="t" l="l"/>
            <a:pathLst>
              <a:path h="5122870" w="8489814">
                <a:moveTo>
                  <a:pt x="0" y="0"/>
                </a:moveTo>
                <a:lnTo>
                  <a:pt x="8489814" y="0"/>
                </a:lnTo>
                <a:lnTo>
                  <a:pt x="8489814" y="5122870"/>
                </a:lnTo>
                <a:lnTo>
                  <a:pt x="0" y="5122870"/>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EFFFE"/>
        </a:solidFill>
      </p:bgPr>
    </p:bg>
    <p:spTree>
      <p:nvGrpSpPr>
        <p:cNvPr id="1" name=""/>
        <p:cNvGrpSpPr/>
        <p:nvPr/>
      </p:nvGrpSpPr>
      <p:grpSpPr>
        <a:xfrm>
          <a:off x="0" y="0"/>
          <a:ext cx="0" cy="0"/>
          <a:chOff x="0" y="0"/>
          <a:chExt cx="0" cy="0"/>
        </a:xfrm>
      </p:grpSpPr>
      <p:sp>
        <p:nvSpPr>
          <p:cNvPr name="Freeform 2" id="2"/>
          <p:cNvSpPr/>
          <p:nvPr/>
        </p:nvSpPr>
        <p:spPr>
          <a:xfrm flipH="false" flipV="false" rot="0">
            <a:off x="425429" y="113109"/>
            <a:ext cx="17437141" cy="10173891"/>
          </a:xfrm>
          <a:custGeom>
            <a:avLst/>
            <a:gdLst/>
            <a:ahLst/>
            <a:cxnLst/>
            <a:rect r="r" b="b" t="t" l="l"/>
            <a:pathLst>
              <a:path h="10173891" w="17437141">
                <a:moveTo>
                  <a:pt x="0" y="0"/>
                </a:moveTo>
                <a:lnTo>
                  <a:pt x="17437142" y="0"/>
                </a:lnTo>
                <a:lnTo>
                  <a:pt x="17437142" y="10173891"/>
                </a:lnTo>
                <a:lnTo>
                  <a:pt x="0" y="10173891"/>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B1D1D"/>
        </a:solidFill>
      </p:bgPr>
    </p:bg>
    <p:spTree>
      <p:nvGrpSpPr>
        <p:cNvPr id="1" name=""/>
        <p:cNvGrpSpPr/>
        <p:nvPr/>
      </p:nvGrpSpPr>
      <p:grpSpPr>
        <a:xfrm>
          <a:off x="0" y="0"/>
          <a:ext cx="0" cy="0"/>
          <a:chOff x="0" y="0"/>
          <a:chExt cx="0" cy="0"/>
        </a:xfrm>
      </p:grpSpPr>
      <p:sp>
        <p:nvSpPr>
          <p:cNvPr name="Freeform 2" id="2"/>
          <p:cNvSpPr/>
          <p:nvPr/>
        </p:nvSpPr>
        <p:spPr>
          <a:xfrm flipH="false" flipV="false" rot="0">
            <a:off x="289534" y="1616351"/>
            <a:ext cx="17373904" cy="6438272"/>
          </a:xfrm>
          <a:custGeom>
            <a:avLst/>
            <a:gdLst/>
            <a:ahLst/>
            <a:cxnLst/>
            <a:rect r="r" b="b" t="t" l="l"/>
            <a:pathLst>
              <a:path h="6438272" w="17373904">
                <a:moveTo>
                  <a:pt x="0" y="0"/>
                </a:moveTo>
                <a:lnTo>
                  <a:pt x="17373904" y="0"/>
                </a:lnTo>
                <a:lnTo>
                  <a:pt x="17373904" y="6438273"/>
                </a:lnTo>
                <a:lnTo>
                  <a:pt x="0" y="6438273"/>
                </a:lnTo>
                <a:lnTo>
                  <a:pt x="0" y="0"/>
                </a:lnTo>
                <a:close/>
              </a:path>
            </a:pathLst>
          </a:custGeom>
          <a:blipFill>
            <a:blip r:embed="rId2"/>
            <a:stretch>
              <a:fillRect l="0" t="0" r="0" b="-1302"/>
            </a:stretch>
          </a:blipFill>
        </p:spPr>
      </p:sp>
    </p:spTree>
  </p:cSld>
  <p:clrMapOvr>
    <a:masterClrMapping/>
  </p:clrMapOvr>
</p:sld>
</file>

<file path=ppt/slides/slide25.xml><?xml version="1.0" encoding="utf-8"?>
<p:sld xmlns:p="http://schemas.openxmlformats.org/presentationml/2006/main" xmlns:a="http://schemas.openxmlformats.org/drawingml/2006/main">
  <p:cSld>
    <p:bg>
      <p:bgPr>
        <a:solidFill>
          <a:srgbClr val="1B1D1D"/>
        </a:solidFill>
      </p:bgPr>
    </p:bg>
    <p:spTree>
      <p:nvGrpSpPr>
        <p:cNvPr id="1" name=""/>
        <p:cNvGrpSpPr/>
        <p:nvPr/>
      </p:nvGrpSpPr>
      <p:grpSpPr>
        <a:xfrm>
          <a:off x="0" y="0"/>
          <a:ext cx="0" cy="0"/>
          <a:chOff x="0" y="0"/>
          <a:chExt cx="0" cy="0"/>
        </a:xfrm>
      </p:grpSpPr>
      <p:sp>
        <p:nvSpPr>
          <p:cNvPr name="TextBox 2" id="2"/>
          <p:cNvSpPr txBox="true"/>
          <p:nvPr/>
        </p:nvSpPr>
        <p:spPr>
          <a:xfrm rot="0">
            <a:off x="225516" y="113976"/>
            <a:ext cx="15034736" cy="7951109"/>
          </a:xfrm>
          <a:prstGeom prst="rect">
            <a:avLst/>
          </a:prstGeom>
        </p:spPr>
        <p:txBody>
          <a:bodyPr anchor="t" rtlCol="false" tIns="0" lIns="0" bIns="0" rIns="0">
            <a:spAutoFit/>
          </a:bodyPr>
          <a:lstStyle/>
          <a:p>
            <a:pPr algn="l">
              <a:lnSpc>
                <a:spcPts val="5766"/>
              </a:lnSpc>
            </a:pPr>
            <a:r>
              <a:rPr lang="en-US" sz="4118">
                <a:solidFill>
                  <a:srgbClr val="D90000"/>
                </a:solidFill>
                <a:latin typeface="Canva Sans"/>
                <a:ea typeface="Canva Sans"/>
                <a:cs typeface="Canva Sans"/>
                <a:sym typeface="Canva Sans"/>
              </a:rPr>
              <a:t>Data Encoding:</a:t>
            </a:r>
          </a:p>
          <a:p>
            <a:pPr algn="l">
              <a:lnSpc>
                <a:spcPts val="2883"/>
              </a:lnSpc>
            </a:pPr>
            <a:r>
              <a:rPr lang="en-US" sz="2059">
                <a:solidFill>
                  <a:srgbClr val="FFFFFF"/>
                </a:solidFill>
                <a:latin typeface="Canva Sans"/>
                <a:ea typeface="Canva Sans"/>
                <a:cs typeface="Canva Sans"/>
                <a:sym typeface="Canva Sans"/>
              </a:rPr>
              <a:t>To prepare the dataset for machine learning, several encoding steps were applied to convert categorical data into numerical formats that models can use effectively. Here is an overview of the encoding process:</a:t>
            </a:r>
          </a:p>
          <a:p>
            <a:pPr algn="l">
              <a:lnSpc>
                <a:spcPts val="2883"/>
              </a:lnSpc>
            </a:pPr>
          </a:p>
          <a:p>
            <a:pPr algn="l" marL="444644" indent="-222322" lvl="1">
              <a:lnSpc>
                <a:spcPts val="2883"/>
              </a:lnSpc>
              <a:buAutoNum type="arabicPeriod" startAt="1"/>
            </a:pPr>
            <a:r>
              <a:rPr lang="en-US" sz="2059">
                <a:solidFill>
                  <a:srgbClr val="FFFFFF"/>
                </a:solidFill>
                <a:latin typeface="Canva Sans"/>
                <a:ea typeface="Canva Sans"/>
                <a:cs typeface="Canva Sans"/>
                <a:sym typeface="Canva Sans"/>
              </a:rPr>
              <a:t>Transmission Type Encoding:</a:t>
            </a:r>
          </a:p>
          <a:p>
            <a:pPr algn="l" marL="889289" indent="-296430" lvl="2">
              <a:lnSpc>
                <a:spcPts val="2883"/>
              </a:lnSpc>
              <a:buFont typeface="Arial"/>
              <a:buChar char="⚬"/>
            </a:pPr>
            <a:r>
              <a:rPr lang="en-US" sz="2059">
                <a:solidFill>
                  <a:srgbClr val="FFFFFF"/>
                </a:solidFill>
                <a:latin typeface="Canva Sans"/>
                <a:ea typeface="Canva Sans"/>
                <a:cs typeface="Canva Sans"/>
                <a:sym typeface="Canva Sans"/>
              </a:rPr>
              <a:t>Transmission Mapping: The column transmission_from_vin was mapped with 0 for Automatic (A) and 1 for Manual (M) and similarly 6 to Manual (M) and 7 to Automatic (A) because number of 6 is and 7 is more which simontaneusly align with dataset as it has more automatic than mannual cars.This made it easier for the model to understand and use the transmission type as a feature.</a:t>
            </a:r>
          </a:p>
          <a:p>
            <a:pPr algn="l">
              <a:lnSpc>
                <a:spcPts val="2883"/>
              </a:lnSpc>
            </a:pPr>
          </a:p>
          <a:p>
            <a:pPr algn="l">
              <a:lnSpc>
                <a:spcPts val="2883"/>
              </a:lnSpc>
            </a:pPr>
            <a:r>
              <a:rPr lang="en-US" sz="2059">
                <a:solidFill>
                  <a:srgbClr val="FFFFFF"/>
                </a:solidFill>
                <a:latin typeface="Canva Sans"/>
                <a:ea typeface="Canva Sans"/>
                <a:cs typeface="Canva Sans"/>
                <a:sym typeface="Canva Sans"/>
              </a:rPr>
              <a:t>    2. One Hot Encoding For </a:t>
            </a:r>
            <a:r>
              <a:rPr lang="en-US" sz="2059">
                <a:solidFill>
                  <a:srgbClr val="FFFFFF"/>
                </a:solidFill>
                <a:latin typeface="Canva Sans"/>
                <a:ea typeface="Canva Sans"/>
                <a:cs typeface="Canva Sans"/>
                <a:sym typeface="Canva Sans"/>
              </a:rPr>
              <a:t>Fuel Type Encoding:</a:t>
            </a:r>
          </a:p>
          <a:p>
            <a:pPr algn="l" marL="889289" indent="-296430" lvl="2">
              <a:lnSpc>
                <a:spcPts val="2883"/>
              </a:lnSpc>
              <a:buFont typeface="Arial"/>
              <a:buChar char="⚬"/>
            </a:pPr>
            <a:r>
              <a:rPr lang="en-US" sz="2059">
                <a:solidFill>
                  <a:srgbClr val="FFFFFF"/>
                </a:solidFill>
                <a:latin typeface="Canva Sans"/>
                <a:ea typeface="Canva Sans"/>
                <a:cs typeface="Canva Sans"/>
                <a:sym typeface="Canva Sans"/>
              </a:rPr>
              <a:t>One-Hot Encoding: Transformed 'fuel_type_from_vin' column into separate binary columns using pandas.get_dummies(), ensuring categorical data is suitable for machine learning.</a:t>
            </a:r>
          </a:p>
          <a:p>
            <a:pPr algn="l">
              <a:lnSpc>
                <a:spcPts val="2883"/>
              </a:lnSpc>
            </a:pPr>
          </a:p>
          <a:p>
            <a:pPr algn="l">
              <a:lnSpc>
                <a:spcPts val="2883"/>
              </a:lnSpc>
            </a:pPr>
            <a:r>
              <a:rPr lang="en-US" sz="2059">
                <a:solidFill>
                  <a:srgbClr val="FFFFFF"/>
                </a:solidFill>
                <a:latin typeface="Canva Sans"/>
                <a:ea typeface="Canva Sans"/>
                <a:cs typeface="Canva Sans"/>
                <a:sym typeface="Canva Sans"/>
              </a:rPr>
              <a:t>     3. </a:t>
            </a:r>
            <a:r>
              <a:rPr lang="en-US" sz="2059">
                <a:solidFill>
                  <a:srgbClr val="FFFFFF"/>
                </a:solidFill>
                <a:latin typeface="Canva Sans"/>
                <a:ea typeface="Canva Sans"/>
                <a:cs typeface="Canva Sans"/>
                <a:sym typeface="Canva Sans"/>
              </a:rPr>
              <a:t>One-Hot Encoding for Make and Model:</a:t>
            </a:r>
          </a:p>
          <a:p>
            <a:pPr algn="l" marL="889289" indent="-296430" lvl="2">
              <a:lnSpc>
                <a:spcPts val="2883"/>
              </a:lnSpc>
              <a:buFont typeface="Arial"/>
              <a:buChar char="⚬"/>
            </a:pPr>
            <a:r>
              <a:rPr lang="en-US" sz="2059">
                <a:solidFill>
                  <a:srgbClr val="FFFFFF"/>
                </a:solidFill>
                <a:latin typeface="Canva Sans"/>
                <a:ea typeface="Canva Sans"/>
                <a:cs typeface="Canva Sans"/>
                <a:sym typeface="Canva Sans"/>
              </a:rPr>
              <a:t>make and model columns, which contain a wide range of categories, were one-hot encoded. This approach created separate binary columns for each unique car make and model.</a:t>
            </a:r>
          </a:p>
          <a:p>
            <a:pPr algn="l" marL="889289" indent="-296430" lvl="2">
              <a:lnSpc>
                <a:spcPts val="2883"/>
              </a:lnSpc>
              <a:buFont typeface="Arial"/>
              <a:buChar char="⚬"/>
            </a:pPr>
            <a:r>
              <a:rPr lang="en-US" sz="2059">
                <a:solidFill>
                  <a:srgbClr val="FFFFFF"/>
                </a:solidFill>
                <a:latin typeface="Canva Sans"/>
                <a:ea typeface="Canva Sans"/>
                <a:cs typeface="Canva Sans"/>
                <a:sym typeface="Canva Sans"/>
              </a:rPr>
              <a:t>This was important to ensure that the categorical information was represented in a way that didn't impose any ordering or ranking among the makes and models.</a:t>
            </a:r>
          </a:p>
          <a:p>
            <a:pPr algn="l">
              <a:lnSpc>
                <a:spcPts val="2883"/>
              </a:lnSpc>
            </a:pPr>
          </a:p>
          <a:p>
            <a:pPr algn="l">
              <a:lnSpc>
                <a:spcPts val="2883"/>
              </a:lnSpc>
              <a:spcBef>
                <a:spcPct val="0"/>
              </a:spcBef>
            </a:pPr>
          </a:p>
        </p:txBody>
      </p:sp>
      <p:sp>
        <p:nvSpPr>
          <p:cNvPr name="TextBox 3" id="3"/>
          <p:cNvSpPr txBox="true"/>
          <p:nvPr/>
        </p:nvSpPr>
        <p:spPr>
          <a:xfrm rot="0">
            <a:off x="225516" y="7631374"/>
            <a:ext cx="16105142" cy="2057401"/>
          </a:xfrm>
          <a:prstGeom prst="rect">
            <a:avLst/>
          </a:prstGeom>
        </p:spPr>
        <p:txBody>
          <a:bodyPr anchor="t" rtlCol="false" tIns="0" lIns="0" bIns="0" rIns="0">
            <a:spAutoFit/>
          </a:bodyPr>
          <a:lstStyle/>
          <a:p>
            <a:pPr algn="l">
              <a:lnSpc>
                <a:spcPts val="5739"/>
              </a:lnSpc>
            </a:pPr>
            <a:r>
              <a:rPr lang="en-US" sz="4099">
                <a:solidFill>
                  <a:srgbClr val="D90000"/>
                </a:solidFill>
                <a:latin typeface="Canva Sans"/>
                <a:ea typeface="Canva Sans"/>
                <a:cs typeface="Canva Sans"/>
                <a:sym typeface="Canva Sans"/>
              </a:rPr>
              <a:t>Standardization of Numerical Features: </a:t>
            </a:r>
          </a:p>
          <a:p>
            <a:pPr algn="l" marL="410209" indent="-205105" lvl="1">
              <a:lnSpc>
                <a:spcPts val="2659"/>
              </a:lnSpc>
              <a:buFont typeface="Arial"/>
              <a:buChar char="•"/>
            </a:pPr>
            <a:r>
              <a:rPr lang="en-US" sz="1899">
                <a:solidFill>
                  <a:srgbClr val="FFFFFF"/>
                </a:solidFill>
                <a:latin typeface="Canva Sans"/>
                <a:ea typeface="Canva Sans"/>
                <a:cs typeface="Canva Sans"/>
                <a:sym typeface="Canva Sans"/>
              </a:rPr>
              <a:t>Standardization of Numerical Features: Transformed 'model_year', 'mileage', 'price', 'msrp', and 'days_on_market' to scale values between 0 and 1.</a:t>
            </a:r>
          </a:p>
          <a:p>
            <a:pPr algn="l" marL="410209" indent="-205105" lvl="1">
              <a:lnSpc>
                <a:spcPts val="2659"/>
              </a:lnSpc>
              <a:buFont typeface="Arial"/>
              <a:buChar char="•"/>
            </a:pPr>
            <a:r>
              <a:rPr lang="en-US" sz="1899">
                <a:solidFill>
                  <a:srgbClr val="FFFFFF"/>
                </a:solidFill>
                <a:latin typeface="Canva Sans"/>
                <a:ea typeface="Canva Sans"/>
                <a:cs typeface="Canva Sans"/>
                <a:sym typeface="Canva Sans"/>
              </a:rPr>
              <a:t>Goal: Achieved a standard deviation of 1 to ensure all features contribute equally to the model, enhancing performance and stability.</a:t>
            </a:r>
          </a:p>
          <a:p>
            <a:pPr algn="l">
              <a:lnSpc>
                <a:spcPts val="265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260025" y="940504"/>
            <a:ext cx="816316" cy="626337"/>
          </a:xfrm>
          <a:custGeom>
            <a:avLst/>
            <a:gdLst/>
            <a:ahLst/>
            <a:cxnLst/>
            <a:rect r="r" b="b" t="t" l="l"/>
            <a:pathLst>
              <a:path h="626337" w="816316">
                <a:moveTo>
                  <a:pt x="0" y="0"/>
                </a:moveTo>
                <a:lnTo>
                  <a:pt x="816316" y="0"/>
                </a:lnTo>
                <a:lnTo>
                  <a:pt x="816316" y="626337"/>
                </a:lnTo>
                <a:lnTo>
                  <a:pt x="0" y="6263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588345" y="-2363506"/>
            <a:ext cx="8423515" cy="8530212"/>
            <a:chOff x="0" y="0"/>
            <a:chExt cx="601975" cy="609600"/>
          </a:xfrm>
        </p:grpSpPr>
        <p:sp>
          <p:nvSpPr>
            <p:cNvPr name="Freeform 5" id="5"/>
            <p:cNvSpPr/>
            <p:nvPr/>
          </p:nvSpPr>
          <p:spPr>
            <a:xfrm flipH="false" flipV="false" rot="0">
              <a:off x="0" y="0"/>
              <a:ext cx="601975" cy="609600"/>
            </a:xfrm>
            <a:custGeom>
              <a:avLst/>
              <a:gdLst/>
              <a:ahLst/>
              <a:cxnLst/>
              <a:rect r="r" b="b" t="t" l="l"/>
              <a:pathLst>
                <a:path h="609600" w="601975">
                  <a:moveTo>
                    <a:pt x="203200" y="0"/>
                  </a:moveTo>
                  <a:lnTo>
                    <a:pt x="601975" y="0"/>
                  </a:lnTo>
                  <a:lnTo>
                    <a:pt x="398775" y="609600"/>
                  </a:lnTo>
                  <a:lnTo>
                    <a:pt x="0" y="609600"/>
                  </a:lnTo>
                  <a:lnTo>
                    <a:pt x="203200" y="0"/>
                  </a:lnTo>
                  <a:close/>
                </a:path>
              </a:pathLst>
            </a:custGeom>
            <a:solidFill>
              <a:srgbClr val="CF1B1B"/>
            </a:solidFill>
          </p:spPr>
        </p:sp>
        <p:sp>
          <p:nvSpPr>
            <p:cNvPr name="TextBox 6" id="6"/>
            <p:cNvSpPr txBox="true"/>
            <p:nvPr/>
          </p:nvSpPr>
          <p:spPr>
            <a:xfrm>
              <a:off x="101600" y="-38100"/>
              <a:ext cx="398775" cy="6477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019955" y="-379549"/>
            <a:ext cx="1520766" cy="2281149"/>
            <a:chOff x="0" y="0"/>
            <a:chExt cx="406400" cy="609600"/>
          </a:xfrm>
        </p:grpSpPr>
        <p:sp>
          <p:nvSpPr>
            <p:cNvPr name="Freeform 8" id="8"/>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FFFFFF"/>
            </a:solidFill>
          </p:spPr>
        </p:sp>
        <p:sp>
          <p:nvSpPr>
            <p:cNvPr name="TextBox 9" id="9"/>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7526464" y="5842856"/>
            <a:ext cx="9394005" cy="2148777"/>
          </a:xfrm>
          <a:prstGeom prst="rect">
            <a:avLst/>
          </a:prstGeom>
        </p:spPr>
        <p:txBody>
          <a:bodyPr anchor="t" rtlCol="false" tIns="0" lIns="0" bIns="0" rIns="0">
            <a:spAutoFit/>
          </a:bodyPr>
          <a:lstStyle/>
          <a:p>
            <a:pPr algn="r">
              <a:lnSpc>
                <a:spcPts val="13003"/>
              </a:lnSpc>
            </a:pPr>
            <a:r>
              <a:rPr lang="en-US" b="true" sz="12040" i="true">
                <a:solidFill>
                  <a:srgbClr val="CF1B1B"/>
                </a:solidFill>
                <a:latin typeface="Jaturat Bold Italics"/>
                <a:ea typeface="Jaturat Bold Italics"/>
                <a:cs typeface="Jaturat Bold Italics"/>
                <a:sym typeface="Jaturat Bold Italics"/>
              </a:rPr>
              <a:t>QUESTION</a:t>
            </a:r>
          </a:p>
        </p:txBody>
      </p:sp>
      <p:sp>
        <p:nvSpPr>
          <p:cNvPr name="TextBox 11" id="11"/>
          <p:cNvSpPr txBox="true"/>
          <p:nvPr/>
        </p:nvSpPr>
        <p:spPr>
          <a:xfrm rot="0">
            <a:off x="4660604" y="7319967"/>
            <a:ext cx="12259866" cy="2148777"/>
          </a:xfrm>
          <a:prstGeom prst="rect">
            <a:avLst/>
          </a:prstGeom>
        </p:spPr>
        <p:txBody>
          <a:bodyPr anchor="t" rtlCol="false" tIns="0" lIns="0" bIns="0" rIns="0">
            <a:spAutoFit/>
          </a:bodyPr>
          <a:lstStyle/>
          <a:p>
            <a:pPr algn="r">
              <a:lnSpc>
                <a:spcPts val="13003"/>
              </a:lnSpc>
            </a:pPr>
            <a:r>
              <a:rPr lang="en-US" b="true" sz="12040" i="true">
                <a:solidFill>
                  <a:srgbClr val="CF1B1B"/>
                </a:solidFill>
                <a:latin typeface="Jaturat Bold Italics"/>
                <a:ea typeface="Jaturat Bold Italics"/>
                <a:cs typeface="Jaturat Bold Italics"/>
                <a:sym typeface="Jaturat Bold Italics"/>
              </a:rPr>
              <a:t>&amp; ANSWERS</a:t>
            </a:r>
          </a:p>
        </p:txBody>
      </p:sp>
      <p:grpSp>
        <p:nvGrpSpPr>
          <p:cNvPr name="Group 12" id="12"/>
          <p:cNvGrpSpPr/>
          <p:nvPr/>
        </p:nvGrpSpPr>
        <p:grpSpPr>
          <a:xfrm rot="0">
            <a:off x="1439822" y="4279135"/>
            <a:ext cx="3715047" cy="987147"/>
            <a:chOff x="0" y="0"/>
            <a:chExt cx="4953396" cy="1316196"/>
          </a:xfrm>
        </p:grpSpPr>
        <p:grpSp>
          <p:nvGrpSpPr>
            <p:cNvPr name="Group 13" id="13"/>
            <p:cNvGrpSpPr/>
            <p:nvPr/>
          </p:nvGrpSpPr>
          <p:grpSpPr>
            <a:xfrm rot="0">
              <a:off x="0" y="0"/>
              <a:ext cx="1651132" cy="1316196"/>
              <a:chOff x="0" y="0"/>
              <a:chExt cx="509818" cy="406400"/>
            </a:xfrm>
          </p:grpSpPr>
          <p:sp>
            <p:nvSpPr>
              <p:cNvPr name="Freeform 14" id="14"/>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16" id="16"/>
            <p:cNvGrpSpPr/>
            <p:nvPr/>
          </p:nvGrpSpPr>
          <p:grpSpPr>
            <a:xfrm rot="0">
              <a:off x="1651132" y="0"/>
              <a:ext cx="1651132" cy="1316196"/>
              <a:chOff x="0" y="0"/>
              <a:chExt cx="509818" cy="406400"/>
            </a:xfrm>
          </p:grpSpPr>
          <p:sp>
            <p:nvSpPr>
              <p:cNvPr name="Freeform 17" id="17"/>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18" id="18"/>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19" id="19"/>
            <p:cNvGrpSpPr/>
            <p:nvPr/>
          </p:nvGrpSpPr>
          <p:grpSpPr>
            <a:xfrm rot="0">
              <a:off x="3302264" y="0"/>
              <a:ext cx="1651132" cy="1316196"/>
              <a:chOff x="0" y="0"/>
              <a:chExt cx="509818" cy="406400"/>
            </a:xfrm>
          </p:grpSpPr>
          <p:sp>
            <p:nvSpPr>
              <p:cNvPr name="Freeform 20" id="20"/>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21" id="21"/>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858218" y="-1408172"/>
            <a:ext cx="8405776" cy="12608664"/>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CF1B1B"/>
            </a:soli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688274" y="1237186"/>
            <a:ext cx="816316" cy="626337"/>
          </a:xfrm>
          <a:custGeom>
            <a:avLst/>
            <a:gdLst/>
            <a:ahLst/>
            <a:cxnLst/>
            <a:rect r="r" b="b" t="t" l="l"/>
            <a:pathLst>
              <a:path h="626337" w="816316">
                <a:moveTo>
                  <a:pt x="0" y="0"/>
                </a:moveTo>
                <a:lnTo>
                  <a:pt x="816316" y="0"/>
                </a:lnTo>
                <a:lnTo>
                  <a:pt x="816316" y="626337"/>
                </a:lnTo>
                <a:lnTo>
                  <a:pt x="0" y="6263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785045" y="5498286"/>
            <a:ext cx="7105277" cy="2155175"/>
          </a:xfrm>
          <a:prstGeom prst="rect">
            <a:avLst/>
          </a:prstGeom>
        </p:spPr>
        <p:txBody>
          <a:bodyPr anchor="t" rtlCol="false" tIns="0" lIns="0" bIns="0" rIns="0">
            <a:spAutoFit/>
          </a:bodyPr>
          <a:lstStyle/>
          <a:p>
            <a:pPr algn="r">
              <a:lnSpc>
                <a:spcPts val="13003"/>
              </a:lnSpc>
            </a:pPr>
            <a:r>
              <a:rPr lang="en-US" b="true" sz="12040" i="true">
                <a:solidFill>
                  <a:srgbClr val="FEFFFE"/>
                </a:solidFill>
                <a:latin typeface="Jaturat Bold Italics"/>
                <a:ea typeface="Jaturat Bold Italics"/>
                <a:cs typeface="Jaturat Bold Italics"/>
                <a:sym typeface="Jaturat Bold Italics"/>
              </a:rPr>
              <a:t>THANK</a:t>
            </a:r>
          </a:p>
        </p:txBody>
      </p:sp>
      <p:sp>
        <p:nvSpPr>
          <p:cNvPr name="TextBox 8" id="8"/>
          <p:cNvSpPr txBox="true"/>
          <p:nvPr/>
        </p:nvSpPr>
        <p:spPr>
          <a:xfrm rot="0">
            <a:off x="8754526" y="6975396"/>
            <a:ext cx="5135796" cy="2155175"/>
          </a:xfrm>
          <a:prstGeom prst="rect">
            <a:avLst/>
          </a:prstGeom>
        </p:spPr>
        <p:txBody>
          <a:bodyPr anchor="t" rtlCol="false" tIns="0" lIns="0" bIns="0" rIns="0">
            <a:spAutoFit/>
          </a:bodyPr>
          <a:lstStyle/>
          <a:p>
            <a:pPr algn="r">
              <a:lnSpc>
                <a:spcPts val="13003"/>
              </a:lnSpc>
            </a:pPr>
            <a:r>
              <a:rPr lang="en-US" b="true" sz="12040" i="true">
                <a:solidFill>
                  <a:srgbClr val="FEFFFE"/>
                </a:solidFill>
                <a:latin typeface="Jaturat Bold Italics"/>
                <a:ea typeface="Jaturat Bold Italics"/>
                <a:cs typeface="Jaturat Bold Italics"/>
                <a:sym typeface="Jaturat Bold Italics"/>
              </a:rPr>
              <a:t>YOU</a:t>
            </a:r>
          </a:p>
        </p:txBody>
      </p:sp>
      <p:grpSp>
        <p:nvGrpSpPr>
          <p:cNvPr name="Group 9" id="9"/>
          <p:cNvGrpSpPr/>
          <p:nvPr/>
        </p:nvGrpSpPr>
        <p:grpSpPr>
          <a:xfrm rot="0">
            <a:off x="1348430" y="1281284"/>
            <a:ext cx="2025250" cy="538141"/>
            <a:chOff x="0" y="0"/>
            <a:chExt cx="2700334" cy="717522"/>
          </a:xfrm>
        </p:grpSpPr>
        <p:grpSp>
          <p:nvGrpSpPr>
            <p:cNvPr name="Group 10" id="10"/>
            <p:cNvGrpSpPr/>
            <p:nvPr/>
          </p:nvGrpSpPr>
          <p:grpSpPr>
            <a:xfrm rot="0">
              <a:off x="0" y="0"/>
              <a:ext cx="900111" cy="717522"/>
              <a:chOff x="0" y="0"/>
              <a:chExt cx="509818" cy="406400"/>
            </a:xfrm>
          </p:grpSpPr>
          <p:sp>
            <p:nvSpPr>
              <p:cNvPr name="Freeform 11" id="11"/>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12" id="12"/>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00111" y="0"/>
              <a:ext cx="900111" cy="717522"/>
              <a:chOff x="0" y="0"/>
              <a:chExt cx="509818" cy="406400"/>
            </a:xfrm>
          </p:grpSpPr>
          <p:sp>
            <p:nvSpPr>
              <p:cNvPr name="Freeform 14" id="14"/>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15" id="15"/>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800223" y="0"/>
              <a:ext cx="900111" cy="717522"/>
              <a:chOff x="0" y="0"/>
              <a:chExt cx="509818" cy="406400"/>
            </a:xfrm>
          </p:grpSpPr>
          <p:sp>
            <p:nvSpPr>
              <p:cNvPr name="Freeform 17" id="17"/>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18" id="18"/>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9" id="19"/>
          <p:cNvGrpSpPr/>
          <p:nvPr/>
        </p:nvGrpSpPr>
        <p:grpSpPr>
          <a:xfrm rot="0">
            <a:off x="15061106" y="7930839"/>
            <a:ext cx="2114068" cy="561742"/>
            <a:chOff x="0" y="0"/>
            <a:chExt cx="2818758" cy="748989"/>
          </a:xfrm>
        </p:grpSpPr>
        <p:grpSp>
          <p:nvGrpSpPr>
            <p:cNvPr name="Group 20" id="20"/>
            <p:cNvGrpSpPr/>
            <p:nvPr/>
          </p:nvGrpSpPr>
          <p:grpSpPr>
            <a:xfrm rot="0">
              <a:off x="0" y="0"/>
              <a:ext cx="939586" cy="748989"/>
              <a:chOff x="0" y="0"/>
              <a:chExt cx="509818" cy="406400"/>
            </a:xfrm>
          </p:grpSpPr>
          <p:sp>
            <p:nvSpPr>
              <p:cNvPr name="Freeform 21" id="21"/>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22" id="22"/>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23" id="23"/>
            <p:cNvGrpSpPr/>
            <p:nvPr/>
          </p:nvGrpSpPr>
          <p:grpSpPr>
            <a:xfrm rot="0">
              <a:off x="939586" y="0"/>
              <a:ext cx="939586" cy="748989"/>
              <a:chOff x="0" y="0"/>
              <a:chExt cx="509818" cy="406400"/>
            </a:xfrm>
          </p:grpSpPr>
          <p:sp>
            <p:nvSpPr>
              <p:cNvPr name="Freeform 24" id="24"/>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25" id="25"/>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26" id="26"/>
            <p:cNvGrpSpPr/>
            <p:nvPr/>
          </p:nvGrpSpPr>
          <p:grpSpPr>
            <a:xfrm rot="0">
              <a:off x="1879172" y="0"/>
              <a:ext cx="939586" cy="748989"/>
              <a:chOff x="0" y="0"/>
              <a:chExt cx="509818" cy="406400"/>
            </a:xfrm>
          </p:grpSpPr>
          <p:sp>
            <p:nvSpPr>
              <p:cNvPr name="Freeform 27" id="27"/>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28" id="28"/>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309152" y="-2390210"/>
            <a:ext cx="4822905" cy="7234357"/>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CF1B1B"/>
            </a:soli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7018" y="5482905"/>
            <a:ext cx="5920771" cy="3992364"/>
            <a:chOff x="0" y="0"/>
            <a:chExt cx="904051" cy="609600"/>
          </a:xfrm>
        </p:grpSpPr>
        <p:sp>
          <p:nvSpPr>
            <p:cNvPr name="Freeform 7" id="7"/>
            <p:cNvSpPr/>
            <p:nvPr/>
          </p:nvSpPr>
          <p:spPr>
            <a:xfrm flipH="false" flipV="false" rot="0">
              <a:off x="0" y="0"/>
              <a:ext cx="904051" cy="609600"/>
            </a:xfrm>
            <a:custGeom>
              <a:avLst/>
              <a:gdLst/>
              <a:ahLst/>
              <a:cxnLst/>
              <a:rect r="r" b="b" t="t" l="l"/>
              <a:pathLst>
                <a:path h="609600" w="904051">
                  <a:moveTo>
                    <a:pt x="203200" y="0"/>
                  </a:moveTo>
                  <a:lnTo>
                    <a:pt x="904051" y="0"/>
                  </a:lnTo>
                  <a:lnTo>
                    <a:pt x="700851" y="609600"/>
                  </a:lnTo>
                  <a:lnTo>
                    <a:pt x="0" y="609600"/>
                  </a:lnTo>
                  <a:lnTo>
                    <a:pt x="203200" y="0"/>
                  </a:lnTo>
                  <a:close/>
                </a:path>
              </a:pathLst>
            </a:custGeom>
            <a:blipFill>
              <a:blip r:embed="rId3"/>
              <a:stretch>
                <a:fillRect l="-572" t="0" r="-572" b="0"/>
              </a:stretch>
            </a:blipFill>
          </p:spPr>
        </p:sp>
      </p:grpSp>
      <p:grpSp>
        <p:nvGrpSpPr>
          <p:cNvPr name="Group 8" id="8"/>
          <p:cNvGrpSpPr/>
          <p:nvPr/>
        </p:nvGrpSpPr>
        <p:grpSpPr>
          <a:xfrm rot="0">
            <a:off x="15718540" y="9093826"/>
            <a:ext cx="675083" cy="538141"/>
            <a:chOff x="0" y="0"/>
            <a:chExt cx="509818" cy="406400"/>
          </a:xfrm>
        </p:grpSpPr>
        <p:sp>
          <p:nvSpPr>
            <p:cNvPr name="Freeform 9" id="9"/>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10" id="10"/>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6393623" y="9093826"/>
            <a:ext cx="675083" cy="538141"/>
            <a:chOff x="0" y="0"/>
            <a:chExt cx="509818" cy="406400"/>
          </a:xfrm>
        </p:grpSpPr>
        <p:sp>
          <p:nvSpPr>
            <p:cNvPr name="Freeform 12" id="12"/>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13" id="13"/>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601981" y="490559"/>
            <a:ext cx="1350167" cy="538141"/>
            <a:chOff x="0" y="0"/>
            <a:chExt cx="1800223" cy="717522"/>
          </a:xfrm>
        </p:grpSpPr>
        <p:grpSp>
          <p:nvGrpSpPr>
            <p:cNvPr name="Group 15" id="15"/>
            <p:cNvGrpSpPr/>
            <p:nvPr/>
          </p:nvGrpSpPr>
          <p:grpSpPr>
            <a:xfrm rot="0">
              <a:off x="0" y="0"/>
              <a:ext cx="900111" cy="717522"/>
              <a:chOff x="0" y="0"/>
              <a:chExt cx="509818" cy="406400"/>
            </a:xfrm>
          </p:grpSpPr>
          <p:sp>
            <p:nvSpPr>
              <p:cNvPr name="Freeform 16" id="16"/>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FFFFFF"/>
              </a:solidFill>
            </p:spPr>
          </p:sp>
          <p:sp>
            <p:nvSpPr>
              <p:cNvPr name="TextBox 17" id="17"/>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900111" y="0"/>
              <a:ext cx="900111" cy="717522"/>
              <a:chOff x="0" y="0"/>
              <a:chExt cx="509818" cy="406400"/>
            </a:xfrm>
          </p:grpSpPr>
          <p:sp>
            <p:nvSpPr>
              <p:cNvPr name="Freeform 19" id="19"/>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FFFFFF"/>
              </a:solidFill>
            </p:spPr>
          </p:sp>
          <p:sp>
            <p:nvSpPr>
              <p:cNvPr name="TextBox 20" id="20"/>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1" id="21"/>
          <p:cNvSpPr txBox="true"/>
          <p:nvPr/>
        </p:nvSpPr>
        <p:spPr>
          <a:xfrm rot="0">
            <a:off x="5389235" y="200174"/>
            <a:ext cx="8546040" cy="1891665"/>
          </a:xfrm>
          <a:prstGeom prst="rect">
            <a:avLst/>
          </a:prstGeom>
        </p:spPr>
        <p:txBody>
          <a:bodyPr anchor="t" rtlCol="false" tIns="0" lIns="0" bIns="0" rIns="0">
            <a:spAutoFit/>
          </a:bodyPr>
          <a:lstStyle/>
          <a:p>
            <a:pPr algn="l">
              <a:lnSpc>
                <a:spcPts val="6480"/>
              </a:lnSpc>
            </a:pPr>
            <a:r>
              <a:rPr lang="en-US" b="true" sz="6000" i="true">
                <a:solidFill>
                  <a:srgbClr val="CF1B1B"/>
                </a:solidFill>
                <a:latin typeface="Jaturat Bold Italics"/>
                <a:ea typeface="Jaturat Bold Italics"/>
                <a:cs typeface="Jaturat Bold Italics"/>
                <a:sym typeface="Jaturat Bold Italics"/>
              </a:rPr>
              <a:t>DESCRIPTION OF GO AUTO'S DATASET</a:t>
            </a:r>
          </a:p>
        </p:txBody>
      </p:sp>
      <p:grpSp>
        <p:nvGrpSpPr>
          <p:cNvPr name="Group 22" id="22"/>
          <p:cNvGrpSpPr/>
          <p:nvPr/>
        </p:nvGrpSpPr>
        <p:grpSpPr>
          <a:xfrm rot="0">
            <a:off x="17068707" y="9093826"/>
            <a:ext cx="675083" cy="538141"/>
            <a:chOff x="0" y="0"/>
            <a:chExt cx="509818" cy="406400"/>
          </a:xfrm>
        </p:grpSpPr>
        <p:sp>
          <p:nvSpPr>
            <p:cNvPr name="Freeform 23" id="23"/>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24" id="24"/>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5389235" y="2952242"/>
            <a:ext cx="12536322" cy="5703571"/>
          </a:xfrm>
          <a:prstGeom prst="rect">
            <a:avLst/>
          </a:prstGeom>
        </p:spPr>
        <p:txBody>
          <a:bodyPr anchor="t" rtlCol="false" tIns="0" lIns="0" bIns="0" rIns="0">
            <a:spAutoFit/>
          </a:bodyPr>
          <a:lstStyle/>
          <a:p>
            <a:pPr algn="l" marL="582925" indent="-291463" lvl="1">
              <a:lnSpc>
                <a:spcPts val="3779"/>
              </a:lnSpc>
              <a:buFont typeface="Arial"/>
              <a:buChar char="•"/>
            </a:pPr>
            <a:r>
              <a:rPr lang="en-US" sz="2699">
                <a:solidFill>
                  <a:srgbClr val="FEFFFE"/>
                </a:solidFill>
                <a:latin typeface="Canva Sans"/>
                <a:ea typeface="Canva Sans"/>
                <a:cs typeface="Canva Sans"/>
                <a:sym typeface="Canva Sans"/>
              </a:rPr>
              <a:t>Dataset Details: The dataset contains 145,114 entries with 47 features, covering a wide range of vehicle and dealership information.</a:t>
            </a:r>
          </a:p>
          <a:p>
            <a:pPr algn="l">
              <a:lnSpc>
                <a:spcPts val="3779"/>
              </a:lnSpc>
            </a:pPr>
          </a:p>
          <a:p>
            <a:pPr algn="l">
              <a:lnSpc>
                <a:spcPts val="3779"/>
              </a:lnSpc>
            </a:pPr>
          </a:p>
          <a:p>
            <a:pPr algn="l" marL="582925" indent="-291463" lvl="1">
              <a:lnSpc>
                <a:spcPts val="3779"/>
              </a:lnSpc>
              <a:buFont typeface="Arial"/>
              <a:buChar char="•"/>
            </a:pPr>
            <a:r>
              <a:rPr lang="en-US" sz="2699">
                <a:solidFill>
                  <a:srgbClr val="FEFFFE"/>
                </a:solidFill>
                <a:latin typeface="Canva Sans"/>
                <a:ea typeface="Canva Sans"/>
                <a:cs typeface="Canva Sans"/>
                <a:sym typeface="Canva Sans"/>
              </a:rPr>
              <a:t>City Coverage: The cities included in the dataset are Archeson, Devon, Edmonton, Fort Saskatchewan, Leduc, Nisku, Sherwood Park, Spruce Grove, and St. Alberta.</a:t>
            </a:r>
          </a:p>
          <a:p>
            <a:pPr algn="l">
              <a:lnSpc>
                <a:spcPts val="3779"/>
              </a:lnSpc>
            </a:pPr>
          </a:p>
          <a:p>
            <a:pPr algn="l">
              <a:lnSpc>
                <a:spcPts val="3779"/>
              </a:lnSpc>
            </a:pPr>
          </a:p>
          <a:p>
            <a:pPr algn="l" marL="582925" indent="-291463" lvl="1">
              <a:lnSpc>
                <a:spcPts val="3779"/>
              </a:lnSpc>
              <a:buFont typeface="Arial"/>
              <a:buChar char="•"/>
            </a:pPr>
            <a:r>
              <a:rPr lang="en-US" sz="2699">
                <a:solidFill>
                  <a:srgbClr val="FEFFFE"/>
                </a:solidFill>
                <a:latin typeface="Canva Sans"/>
                <a:ea typeface="Canva Sans"/>
                <a:cs typeface="Canva Sans"/>
                <a:sym typeface="Canva Sans"/>
              </a:rPr>
              <a:t>Scope of Data: The dataset spans the last 30 days and includes both active and sold vehicle listings from multiple dealerships.</a:t>
            </a:r>
          </a:p>
          <a:p>
            <a:pPr algn="l">
              <a:lnSpc>
                <a:spcPts val="377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1D1D"/>
        </a:solidFill>
      </p:bgPr>
    </p:bg>
    <p:spTree>
      <p:nvGrpSpPr>
        <p:cNvPr id="1" name=""/>
        <p:cNvGrpSpPr/>
        <p:nvPr/>
      </p:nvGrpSpPr>
      <p:grpSpPr>
        <a:xfrm>
          <a:off x="0" y="0"/>
          <a:ext cx="0" cy="0"/>
          <a:chOff x="0" y="0"/>
          <a:chExt cx="0" cy="0"/>
        </a:xfrm>
      </p:grpSpPr>
      <p:grpSp>
        <p:nvGrpSpPr>
          <p:cNvPr name="Group 2" id="2"/>
          <p:cNvGrpSpPr/>
          <p:nvPr/>
        </p:nvGrpSpPr>
        <p:grpSpPr>
          <a:xfrm rot="0">
            <a:off x="15156321" y="7694350"/>
            <a:ext cx="3097918" cy="4646877"/>
            <a:chOff x="0" y="0"/>
            <a:chExt cx="406400" cy="609600"/>
          </a:xfrm>
        </p:grpSpPr>
        <p:sp>
          <p:nvSpPr>
            <p:cNvPr name="Freeform 3" id="3"/>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CF1B1B"/>
            </a:solidFill>
          </p:spPr>
        </p:sp>
        <p:sp>
          <p:nvSpPr>
            <p:cNvPr name="TextBox 4" id="4"/>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342838" y="2258706"/>
            <a:ext cx="13055965" cy="6054704"/>
          </a:xfrm>
          <a:custGeom>
            <a:avLst/>
            <a:gdLst/>
            <a:ahLst/>
            <a:cxnLst/>
            <a:rect r="r" b="b" t="t" l="l"/>
            <a:pathLst>
              <a:path h="6054704" w="13055965">
                <a:moveTo>
                  <a:pt x="0" y="0"/>
                </a:moveTo>
                <a:lnTo>
                  <a:pt x="13055965" y="0"/>
                </a:lnTo>
                <a:lnTo>
                  <a:pt x="13055965" y="6054703"/>
                </a:lnTo>
                <a:lnTo>
                  <a:pt x="0" y="6054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54256" y="324484"/>
            <a:ext cx="3595985" cy="1694816"/>
          </a:xfrm>
          <a:prstGeom prst="rect">
            <a:avLst/>
          </a:prstGeom>
        </p:spPr>
        <p:txBody>
          <a:bodyPr anchor="t" rtlCol="false" tIns="0" lIns="0" bIns="0" rIns="0">
            <a:spAutoFit/>
          </a:bodyPr>
          <a:lstStyle/>
          <a:p>
            <a:pPr algn="l">
              <a:lnSpc>
                <a:spcPts val="4339"/>
              </a:lnSpc>
            </a:pPr>
            <a:r>
              <a:rPr lang="en-US" sz="3099" b="true">
                <a:solidFill>
                  <a:srgbClr val="CF1B1B"/>
                </a:solidFill>
                <a:latin typeface="Canva Sans Bold"/>
                <a:ea typeface="Canva Sans Bold"/>
                <a:cs typeface="Canva Sans Bold"/>
                <a:sym typeface="Canva Sans Bold"/>
              </a:rPr>
              <a:t>Feature Overview: </a:t>
            </a:r>
          </a:p>
          <a:p>
            <a:pPr algn="l">
              <a:lnSpc>
                <a:spcPts val="3079"/>
              </a:lnSpc>
            </a:pPr>
          </a:p>
          <a:p>
            <a:pPr algn="l">
              <a:lnSpc>
                <a:spcPts val="3079"/>
              </a:lnSpc>
            </a:pPr>
          </a:p>
          <a:p>
            <a:pPr algn="l">
              <a:lnSpc>
                <a:spcPts val="3079"/>
              </a:lnSpc>
              <a:spcBef>
                <a:spcPct val="0"/>
              </a:spcBef>
            </a:pPr>
          </a:p>
        </p:txBody>
      </p:sp>
      <p:sp>
        <p:nvSpPr>
          <p:cNvPr name="TextBox 7" id="7"/>
          <p:cNvSpPr txBox="true"/>
          <p:nvPr/>
        </p:nvSpPr>
        <p:spPr>
          <a:xfrm rot="0">
            <a:off x="2633347" y="2708645"/>
            <a:ext cx="2614112" cy="656590"/>
          </a:xfrm>
          <a:prstGeom prst="rect">
            <a:avLst/>
          </a:prstGeom>
        </p:spPr>
        <p:txBody>
          <a:bodyPr anchor="t" rtlCol="false" tIns="0" lIns="0" bIns="0" rIns="0">
            <a:spAutoFit/>
          </a:bodyPr>
          <a:lstStyle/>
          <a:p>
            <a:pPr algn="ctr">
              <a:lnSpc>
                <a:spcPts val="2659"/>
              </a:lnSpc>
            </a:pPr>
            <a:r>
              <a:rPr lang="en-US" sz="1899" b="true">
                <a:solidFill>
                  <a:srgbClr val="1B1D1D"/>
                </a:solidFill>
                <a:latin typeface="Canva Sans Bold"/>
                <a:ea typeface="Canva Sans Bold"/>
                <a:cs typeface="Canva Sans Bold"/>
                <a:sym typeface="Canva Sans Bold"/>
              </a:rPr>
              <a:t>Listing</a:t>
            </a:r>
          </a:p>
          <a:p>
            <a:pPr algn="ctr">
              <a:lnSpc>
                <a:spcPts val="2659"/>
              </a:lnSpc>
              <a:spcBef>
                <a:spcPct val="0"/>
              </a:spcBef>
            </a:pPr>
            <a:r>
              <a:rPr lang="en-US" b="true" sz="1899">
                <a:solidFill>
                  <a:srgbClr val="1B1D1D"/>
                </a:solidFill>
                <a:latin typeface="Canva Sans Bold"/>
                <a:ea typeface="Canva Sans Bold"/>
                <a:cs typeface="Canva Sans Bold"/>
                <a:sym typeface="Canva Sans Bold"/>
              </a:rPr>
              <a:t>Information</a:t>
            </a:r>
          </a:p>
        </p:txBody>
      </p:sp>
      <p:sp>
        <p:nvSpPr>
          <p:cNvPr name="TextBox 8" id="8"/>
          <p:cNvSpPr txBox="true"/>
          <p:nvPr/>
        </p:nvSpPr>
        <p:spPr>
          <a:xfrm rot="0">
            <a:off x="3292356" y="5105400"/>
            <a:ext cx="2251025"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Dealer Information</a:t>
            </a:r>
          </a:p>
        </p:txBody>
      </p:sp>
      <p:sp>
        <p:nvSpPr>
          <p:cNvPr name="TextBox 9" id="9"/>
          <p:cNvSpPr txBox="true"/>
          <p:nvPr/>
        </p:nvSpPr>
        <p:spPr>
          <a:xfrm rot="0">
            <a:off x="3198520" y="7171690"/>
            <a:ext cx="2347615"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Vehicle Information</a:t>
            </a:r>
          </a:p>
        </p:txBody>
      </p:sp>
      <p:sp>
        <p:nvSpPr>
          <p:cNvPr name="TextBox 10" id="10"/>
          <p:cNvSpPr txBox="true"/>
          <p:nvPr/>
        </p:nvSpPr>
        <p:spPr>
          <a:xfrm rot="0">
            <a:off x="12791145" y="3017890"/>
            <a:ext cx="1845766"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Vehicle Feature</a:t>
            </a:r>
          </a:p>
        </p:txBody>
      </p:sp>
      <p:sp>
        <p:nvSpPr>
          <p:cNvPr name="TextBox 11" id="11"/>
          <p:cNvSpPr txBox="true"/>
          <p:nvPr/>
        </p:nvSpPr>
        <p:spPr>
          <a:xfrm rot="0">
            <a:off x="12884758" y="5105400"/>
            <a:ext cx="1658541"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Sales Analysis</a:t>
            </a:r>
          </a:p>
        </p:txBody>
      </p:sp>
      <p:sp>
        <p:nvSpPr>
          <p:cNvPr name="TextBox 12" id="12"/>
          <p:cNvSpPr txBox="true"/>
          <p:nvPr/>
        </p:nvSpPr>
        <p:spPr>
          <a:xfrm rot="0">
            <a:off x="12362743" y="7190740"/>
            <a:ext cx="2702570"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Dealer specific Metrics</a:t>
            </a:r>
          </a:p>
        </p:txBody>
      </p:sp>
      <p:sp>
        <p:nvSpPr>
          <p:cNvPr name="TextBox 13" id="13"/>
          <p:cNvSpPr txBox="true"/>
          <p:nvPr/>
        </p:nvSpPr>
        <p:spPr>
          <a:xfrm rot="0">
            <a:off x="7926525" y="5105400"/>
            <a:ext cx="2080468"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Feature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6859027" y="3966135"/>
            <a:ext cx="4822905" cy="7234357"/>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CF1B1B"/>
            </a:soli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936657" y="-393994"/>
            <a:ext cx="4822905" cy="7234357"/>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CF1B1B"/>
            </a:soli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742316" y="0"/>
            <a:ext cx="10176637" cy="10499385"/>
            <a:chOff x="0" y="0"/>
            <a:chExt cx="590861" cy="609600"/>
          </a:xfrm>
        </p:grpSpPr>
        <p:sp>
          <p:nvSpPr>
            <p:cNvPr name="Freeform 10" id="10"/>
            <p:cNvSpPr/>
            <p:nvPr/>
          </p:nvSpPr>
          <p:spPr>
            <a:xfrm flipH="false" flipV="false" rot="0">
              <a:off x="0" y="0"/>
              <a:ext cx="590861" cy="609600"/>
            </a:xfrm>
            <a:custGeom>
              <a:avLst/>
              <a:gdLst/>
              <a:ahLst/>
              <a:cxnLst/>
              <a:rect r="r" b="b" t="t" l="l"/>
              <a:pathLst>
                <a:path h="609600" w="590861">
                  <a:moveTo>
                    <a:pt x="203200" y="0"/>
                  </a:moveTo>
                  <a:lnTo>
                    <a:pt x="590861" y="0"/>
                  </a:lnTo>
                  <a:lnTo>
                    <a:pt x="387661" y="609600"/>
                  </a:lnTo>
                  <a:lnTo>
                    <a:pt x="0" y="609600"/>
                  </a:lnTo>
                  <a:lnTo>
                    <a:pt x="203200" y="0"/>
                  </a:lnTo>
                  <a:close/>
                </a:path>
              </a:pathLst>
            </a:custGeom>
            <a:blipFill>
              <a:blip r:embed="rId3"/>
              <a:stretch>
                <a:fillRect l="0" t="-36156" r="0" b="-36156"/>
              </a:stretch>
            </a:blipFill>
          </p:spPr>
        </p:sp>
      </p:grpSp>
      <p:grpSp>
        <p:nvGrpSpPr>
          <p:cNvPr name="Group 11" id="11"/>
          <p:cNvGrpSpPr/>
          <p:nvPr/>
        </p:nvGrpSpPr>
        <p:grpSpPr>
          <a:xfrm rot="0">
            <a:off x="9417884" y="1028700"/>
            <a:ext cx="2025250" cy="538141"/>
            <a:chOff x="0" y="0"/>
            <a:chExt cx="2700334" cy="717522"/>
          </a:xfrm>
        </p:grpSpPr>
        <p:grpSp>
          <p:nvGrpSpPr>
            <p:cNvPr name="Group 12" id="12"/>
            <p:cNvGrpSpPr/>
            <p:nvPr/>
          </p:nvGrpSpPr>
          <p:grpSpPr>
            <a:xfrm rot="0">
              <a:off x="0" y="0"/>
              <a:ext cx="900111" cy="717522"/>
              <a:chOff x="0" y="0"/>
              <a:chExt cx="509818" cy="406400"/>
            </a:xfrm>
          </p:grpSpPr>
          <p:sp>
            <p:nvSpPr>
              <p:cNvPr name="Freeform 13" id="13"/>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14" id="14"/>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00111" y="0"/>
              <a:ext cx="900111" cy="717522"/>
              <a:chOff x="0" y="0"/>
              <a:chExt cx="509818" cy="406400"/>
            </a:xfrm>
          </p:grpSpPr>
          <p:sp>
            <p:nvSpPr>
              <p:cNvPr name="Freeform 16" id="16"/>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17" id="17"/>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800223" y="0"/>
              <a:ext cx="900111" cy="717522"/>
              <a:chOff x="0" y="0"/>
              <a:chExt cx="509818" cy="406400"/>
            </a:xfrm>
          </p:grpSpPr>
          <p:sp>
            <p:nvSpPr>
              <p:cNvPr name="Freeform 19" id="19"/>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20" id="20"/>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sp>
        <p:nvSpPr>
          <p:cNvPr name="Freeform 21" id="21"/>
          <p:cNvSpPr/>
          <p:nvPr/>
        </p:nvSpPr>
        <p:spPr>
          <a:xfrm flipH="false" flipV="false" rot="0">
            <a:off x="1028700" y="940504"/>
            <a:ext cx="816316" cy="626337"/>
          </a:xfrm>
          <a:custGeom>
            <a:avLst/>
            <a:gdLst/>
            <a:ahLst/>
            <a:cxnLst/>
            <a:rect r="r" b="b" t="t" l="l"/>
            <a:pathLst>
              <a:path h="626337" w="816316">
                <a:moveTo>
                  <a:pt x="0" y="0"/>
                </a:moveTo>
                <a:lnTo>
                  <a:pt x="816316" y="0"/>
                </a:lnTo>
                <a:lnTo>
                  <a:pt x="816316" y="626337"/>
                </a:lnTo>
                <a:lnTo>
                  <a:pt x="0" y="626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965841" y="1404916"/>
            <a:ext cx="5998273" cy="1072515"/>
          </a:xfrm>
          <a:prstGeom prst="rect">
            <a:avLst/>
          </a:prstGeom>
        </p:spPr>
        <p:txBody>
          <a:bodyPr anchor="t" rtlCol="false" tIns="0" lIns="0" bIns="0" rIns="0">
            <a:spAutoFit/>
          </a:bodyPr>
          <a:lstStyle/>
          <a:p>
            <a:pPr algn="l">
              <a:lnSpc>
                <a:spcPts val="6480"/>
              </a:lnSpc>
            </a:pPr>
            <a:r>
              <a:rPr lang="en-US" b="true" sz="6000" i="true">
                <a:solidFill>
                  <a:srgbClr val="CF1B1B"/>
                </a:solidFill>
                <a:latin typeface="Jaturat Bold Italics"/>
                <a:ea typeface="Jaturat Bold Italics"/>
                <a:cs typeface="Jaturat Bold Italics"/>
                <a:sym typeface="Jaturat Bold Italics"/>
              </a:rPr>
              <a:t>INTRODUCTION</a:t>
            </a:r>
          </a:p>
        </p:txBody>
      </p:sp>
      <p:sp>
        <p:nvSpPr>
          <p:cNvPr name="TextBox 23" id="23"/>
          <p:cNvSpPr txBox="true"/>
          <p:nvPr/>
        </p:nvSpPr>
        <p:spPr>
          <a:xfrm rot="0">
            <a:off x="1845016" y="3699025"/>
            <a:ext cx="5171188" cy="4794250"/>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FEFFFE"/>
                </a:solidFill>
                <a:latin typeface="Atkinson Hyperlegible"/>
                <a:ea typeface="Atkinson Hyperlegible"/>
                <a:cs typeface="Atkinson Hyperlegible"/>
                <a:sym typeface="Atkinson Hyperlegible"/>
              </a:rPr>
              <a:t>Problem: The challenge is to predict the number of days a vehicle will stay on the market before being sold. </a:t>
            </a:r>
          </a:p>
          <a:p>
            <a:pPr algn="l">
              <a:lnSpc>
                <a:spcPts val="3499"/>
              </a:lnSpc>
            </a:pPr>
          </a:p>
          <a:p>
            <a:pPr algn="l" marL="539748" indent="-269874" lvl="1">
              <a:lnSpc>
                <a:spcPts val="3499"/>
              </a:lnSpc>
              <a:buFont typeface="Arial"/>
              <a:buChar char="•"/>
            </a:pPr>
            <a:r>
              <a:rPr lang="en-US" sz="2499">
                <a:solidFill>
                  <a:srgbClr val="FEFFFE"/>
                </a:solidFill>
                <a:latin typeface="Atkinson Hyperlegible"/>
                <a:ea typeface="Atkinson Hyperlegible"/>
                <a:cs typeface="Atkinson Hyperlegible"/>
                <a:sym typeface="Atkinson Hyperlegible"/>
              </a:rPr>
              <a:t>Goal: Build a regression model to predict the "days on market" for each vehicle, helping optimize sales and inventory decisions.</a:t>
            </a:r>
          </a:p>
          <a:p>
            <a:pPr algn="l">
              <a:lnSpc>
                <a:spcPts val="3499"/>
              </a:lnSpc>
            </a:pPr>
          </a:p>
        </p:txBody>
      </p:sp>
      <p:grpSp>
        <p:nvGrpSpPr>
          <p:cNvPr name="Group 24" id="24"/>
          <p:cNvGrpSpPr/>
          <p:nvPr/>
        </p:nvGrpSpPr>
        <p:grpSpPr>
          <a:xfrm rot="0">
            <a:off x="14188102" y="8442234"/>
            <a:ext cx="1023733" cy="816066"/>
            <a:chOff x="0" y="0"/>
            <a:chExt cx="509818" cy="406400"/>
          </a:xfrm>
        </p:grpSpPr>
        <p:sp>
          <p:nvSpPr>
            <p:cNvPr name="Freeform 25" id="25"/>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26" id="26"/>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27" id="27"/>
          <p:cNvGrpSpPr/>
          <p:nvPr/>
        </p:nvGrpSpPr>
        <p:grpSpPr>
          <a:xfrm rot="0">
            <a:off x="15211834" y="8442234"/>
            <a:ext cx="1023733" cy="816066"/>
            <a:chOff x="0" y="0"/>
            <a:chExt cx="509818" cy="406400"/>
          </a:xfrm>
        </p:grpSpPr>
        <p:sp>
          <p:nvSpPr>
            <p:cNvPr name="Freeform 28" id="28"/>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29" id="29"/>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30" id="30"/>
          <p:cNvGrpSpPr/>
          <p:nvPr/>
        </p:nvGrpSpPr>
        <p:grpSpPr>
          <a:xfrm rot="0">
            <a:off x="16235567" y="8442234"/>
            <a:ext cx="1023733" cy="816066"/>
            <a:chOff x="0" y="0"/>
            <a:chExt cx="509818" cy="406400"/>
          </a:xfrm>
        </p:grpSpPr>
        <p:sp>
          <p:nvSpPr>
            <p:cNvPr name="Freeform 31" id="31"/>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32" id="32"/>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2048430" y="3239194"/>
            <a:ext cx="4242455" cy="3808613"/>
            <a:chOff x="0" y="0"/>
            <a:chExt cx="679040" cy="609600"/>
          </a:xfrm>
        </p:grpSpPr>
        <p:sp>
          <p:nvSpPr>
            <p:cNvPr name="Freeform 4" id="4"/>
            <p:cNvSpPr/>
            <p:nvPr/>
          </p:nvSpPr>
          <p:spPr>
            <a:xfrm flipH="false" flipV="false" rot="0">
              <a:off x="0" y="0"/>
              <a:ext cx="679040" cy="609600"/>
            </a:xfrm>
            <a:custGeom>
              <a:avLst/>
              <a:gdLst/>
              <a:ahLst/>
              <a:cxnLst/>
              <a:rect r="r" b="b" t="t" l="l"/>
              <a:pathLst>
                <a:path h="609600" w="679040">
                  <a:moveTo>
                    <a:pt x="203200" y="0"/>
                  </a:moveTo>
                  <a:lnTo>
                    <a:pt x="679040" y="0"/>
                  </a:lnTo>
                  <a:lnTo>
                    <a:pt x="475840" y="609600"/>
                  </a:lnTo>
                  <a:lnTo>
                    <a:pt x="0" y="609600"/>
                  </a:lnTo>
                  <a:lnTo>
                    <a:pt x="203200" y="0"/>
                  </a:lnTo>
                  <a:close/>
                </a:path>
              </a:pathLst>
            </a:custGeom>
            <a:blipFill>
              <a:blip r:embed="rId3"/>
              <a:stretch>
                <a:fillRect l="0" t="-2321" r="0" b="-2321"/>
              </a:stretch>
            </a:blipFill>
          </p:spPr>
        </p:sp>
      </p:grpSp>
      <p:grpSp>
        <p:nvGrpSpPr>
          <p:cNvPr name="Group 5" id="5"/>
          <p:cNvGrpSpPr/>
          <p:nvPr/>
        </p:nvGrpSpPr>
        <p:grpSpPr>
          <a:xfrm rot="0">
            <a:off x="5502960" y="3239194"/>
            <a:ext cx="3990100" cy="3582064"/>
            <a:chOff x="0" y="0"/>
            <a:chExt cx="679040" cy="609600"/>
          </a:xfrm>
        </p:grpSpPr>
        <p:sp>
          <p:nvSpPr>
            <p:cNvPr name="Freeform 6" id="6"/>
            <p:cNvSpPr/>
            <p:nvPr/>
          </p:nvSpPr>
          <p:spPr>
            <a:xfrm flipH="false" flipV="false" rot="0">
              <a:off x="0" y="0"/>
              <a:ext cx="679040" cy="609600"/>
            </a:xfrm>
            <a:custGeom>
              <a:avLst/>
              <a:gdLst/>
              <a:ahLst/>
              <a:cxnLst/>
              <a:rect r="r" b="b" t="t" l="l"/>
              <a:pathLst>
                <a:path h="609600" w="679040">
                  <a:moveTo>
                    <a:pt x="203200" y="0"/>
                  </a:moveTo>
                  <a:lnTo>
                    <a:pt x="679040" y="0"/>
                  </a:lnTo>
                  <a:lnTo>
                    <a:pt x="475840" y="609600"/>
                  </a:lnTo>
                  <a:lnTo>
                    <a:pt x="0" y="609600"/>
                  </a:lnTo>
                  <a:lnTo>
                    <a:pt x="203200" y="0"/>
                  </a:lnTo>
                  <a:close/>
                </a:path>
              </a:pathLst>
            </a:custGeom>
            <a:blipFill>
              <a:blip r:embed="rId4"/>
              <a:stretch>
                <a:fillRect l="0" t="-49014" r="0" b="-49014"/>
              </a:stretch>
            </a:blipFill>
          </p:spPr>
        </p:sp>
      </p:grpSp>
      <p:grpSp>
        <p:nvGrpSpPr>
          <p:cNvPr name="Group 7" id="7"/>
          <p:cNvGrpSpPr/>
          <p:nvPr/>
        </p:nvGrpSpPr>
        <p:grpSpPr>
          <a:xfrm rot="0">
            <a:off x="8931836" y="3239194"/>
            <a:ext cx="4242455" cy="3808613"/>
            <a:chOff x="0" y="0"/>
            <a:chExt cx="679040" cy="609600"/>
          </a:xfrm>
        </p:grpSpPr>
        <p:sp>
          <p:nvSpPr>
            <p:cNvPr name="Freeform 8" id="8"/>
            <p:cNvSpPr/>
            <p:nvPr/>
          </p:nvSpPr>
          <p:spPr>
            <a:xfrm flipH="false" flipV="false" rot="0">
              <a:off x="0" y="0"/>
              <a:ext cx="679040" cy="609600"/>
            </a:xfrm>
            <a:custGeom>
              <a:avLst/>
              <a:gdLst/>
              <a:ahLst/>
              <a:cxnLst/>
              <a:rect r="r" b="b" t="t" l="l"/>
              <a:pathLst>
                <a:path h="609600" w="679040">
                  <a:moveTo>
                    <a:pt x="203200" y="0"/>
                  </a:moveTo>
                  <a:lnTo>
                    <a:pt x="679040" y="0"/>
                  </a:lnTo>
                  <a:lnTo>
                    <a:pt x="475840" y="609600"/>
                  </a:lnTo>
                  <a:lnTo>
                    <a:pt x="0" y="609600"/>
                  </a:lnTo>
                  <a:lnTo>
                    <a:pt x="203200" y="0"/>
                  </a:lnTo>
                  <a:close/>
                </a:path>
              </a:pathLst>
            </a:custGeom>
            <a:blipFill>
              <a:blip r:embed="rId5"/>
              <a:stretch>
                <a:fillRect l="0" t="-5910" r="0" b="-5910"/>
              </a:stretch>
            </a:blipFill>
          </p:spPr>
        </p:sp>
      </p:grpSp>
      <p:grpSp>
        <p:nvGrpSpPr>
          <p:cNvPr name="Group 9" id="9"/>
          <p:cNvGrpSpPr/>
          <p:nvPr/>
        </p:nvGrpSpPr>
        <p:grpSpPr>
          <a:xfrm rot="0">
            <a:off x="12340014" y="3239194"/>
            <a:ext cx="4242455" cy="3808613"/>
            <a:chOff x="0" y="0"/>
            <a:chExt cx="679040" cy="609600"/>
          </a:xfrm>
        </p:grpSpPr>
        <p:sp>
          <p:nvSpPr>
            <p:cNvPr name="Freeform 10" id="10"/>
            <p:cNvSpPr/>
            <p:nvPr/>
          </p:nvSpPr>
          <p:spPr>
            <a:xfrm flipH="false" flipV="false" rot="0">
              <a:off x="0" y="0"/>
              <a:ext cx="679040" cy="609600"/>
            </a:xfrm>
            <a:custGeom>
              <a:avLst/>
              <a:gdLst/>
              <a:ahLst/>
              <a:cxnLst/>
              <a:rect r="r" b="b" t="t" l="l"/>
              <a:pathLst>
                <a:path h="609600" w="679040">
                  <a:moveTo>
                    <a:pt x="203200" y="0"/>
                  </a:moveTo>
                  <a:lnTo>
                    <a:pt x="679040" y="0"/>
                  </a:lnTo>
                  <a:lnTo>
                    <a:pt x="475840" y="609600"/>
                  </a:lnTo>
                  <a:lnTo>
                    <a:pt x="0" y="609600"/>
                  </a:lnTo>
                  <a:lnTo>
                    <a:pt x="203200" y="0"/>
                  </a:lnTo>
                  <a:close/>
                </a:path>
              </a:pathLst>
            </a:custGeom>
            <a:blipFill>
              <a:blip r:embed="rId6"/>
              <a:stretch>
                <a:fillRect l="0" t="-10447" r="0" b="-10447"/>
              </a:stretch>
            </a:blipFill>
          </p:spPr>
        </p:sp>
      </p:grpSp>
      <p:sp>
        <p:nvSpPr>
          <p:cNvPr name="Freeform 11" id="11"/>
          <p:cNvSpPr/>
          <p:nvPr/>
        </p:nvSpPr>
        <p:spPr>
          <a:xfrm flipH="false" flipV="false" rot="0">
            <a:off x="1028700" y="940504"/>
            <a:ext cx="816316" cy="626337"/>
          </a:xfrm>
          <a:custGeom>
            <a:avLst/>
            <a:gdLst/>
            <a:ahLst/>
            <a:cxnLst/>
            <a:rect r="r" b="b" t="t" l="l"/>
            <a:pathLst>
              <a:path h="626337" w="816316">
                <a:moveTo>
                  <a:pt x="0" y="0"/>
                </a:moveTo>
                <a:lnTo>
                  <a:pt x="816316" y="0"/>
                </a:lnTo>
                <a:lnTo>
                  <a:pt x="816316" y="626337"/>
                </a:lnTo>
                <a:lnTo>
                  <a:pt x="0" y="6263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2962837" y="2979346"/>
            <a:ext cx="692928" cy="519696"/>
            <a:chOff x="0" y="0"/>
            <a:chExt cx="812800" cy="609600"/>
          </a:xfrm>
        </p:grpSpPr>
        <p:sp>
          <p:nvSpPr>
            <p:cNvPr name="Freeform 13" id="13"/>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CF1B1B"/>
            </a:solidFill>
          </p:spPr>
        </p:sp>
        <p:sp>
          <p:nvSpPr>
            <p:cNvPr name="TextBox 14" id="14"/>
            <p:cNvSpPr txBox="true"/>
            <p:nvPr/>
          </p:nvSpPr>
          <p:spPr>
            <a:xfrm>
              <a:off x="101600" y="-104775"/>
              <a:ext cx="609600" cy="714375"/>
            </a:xfrm>
            <a:prstGeom prst="rect">
              <a:avLst/>
            </a:prstGeom>
          </p:spPr>
          <p:txBody>
            <a:bodyPr anchor="ctr" rtlCol="false" tIns="50800" lIns="50800" bIns="50800" rIns="50800"/>
            <a:lstStyle/>
            <a:p>
              <a:pPr algn="ctr">
                <a:lnSpc>
                  <a:spcPts val="2659"/>
                </a:lnSpc>
              </a:pPr>
              <a:r>
                <a:rPr lang="en-US" b="true" sz="1899" i="true">
                  <a:solidFill>
                    <a:srgbClr val="CF1B1B"/>
                  </a:solidFill>
                  <a:latin typeface="Jaturat Bold Italics"/>
                  <a:ea typeface="Jaturat Bold Italics"/>
                  <a:cs typeface="Jaturat Bold Italics"/>
                  <a:sym typeface="Jaturat Bold Italics"/>
                </a:rPr>
                <a:t>1</a:t>
              </a:r>
            </a:p>
          </p:txBody>
        </p:sp>
      </p:grpSp>
      <p:grpSp>
        <p:nvGrpSpPr>
          <p:cNvPr name="Group 15" id="15"/>
          <p:cNvGrpSpPr/>
          <p:nvPr/>
        </p:nvGrpSpPr>
        <p:grpSpPr>
          <a:xfrm rot="0">
            <a:off x="6605460" y="2979346"/>
            <a:ext cx="692928" cy="519696"/>
            <a:chOff x="0" y="0"/>
            <a:chExt cx="812800" cy="609600"/>
          </a:xfrm>
        </p:grpSpPr>
        <p:sp>
          <p:nvSpPr>
            <p:cNvPr name="Freeform 16" id="16"/>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CF1B1B"/>
            </a:solidFill>
          </p:spPr>
        </p:sp>
        <p:sp>
          <p:nvSpPr>
            <p:cNvPr name="TextBox 17" id="17"/>
            <p:cNvSpPr txBox="true"/>
            <p:nvPr/>
          </p:nvSpPr>
          <p:spPr>
            <a:xfrm>
              <a:off x="101600" y="-104775"/>
              <a:ext cx="609600" cy="714375"/>
            </a:xfrm>
            <a:prstGeom prst="rect">
              <a:avLst/>
            </a:prstGeom>
          </p:spPr>
          <p:txBody>
            <a:bodyPr anchor="ctr" rtlCol="false" tIns="50800" lIns="50800" bIns="50800" rIns="50800"/>
            <a:lstStyle/>
            <a:p>
              <a:pPr algn="ctr">
                <a:lnSpc>
                  <a:spcPts val="2659"/>
                </a:lnSpc>
              </a:pPr>
              <a:r>
                <a:rPr lang="en-US" b="true" sz="1899" i="true">
                  <a:solidFill>
                    <a:srgbClr val="CF1B1B"/>
                  </a:solidFill>
                  <a:latin typeface="Jaturat Bold Italics"/>
                  <a:ea typeface="Jaturat Bold Italics"/>
                  <a:cs typeface="Jaturat Bold Italics"/>
                  <a:sym typeface="Jaturat Bold Italics"/>
                </a:rPr>
                <a:t>2</a:t>
              </a:r>
            </a:p>
          </p:txBody>
        </p:sp>
      </p:grpSp>
      <p:grpSp>
        <p:nvGrpSpPr>
          <p:cNvPr name="Group 18" id="18"/>
          <p:cNvGrpSpPr/>
          <p:nvPr/>
        </p:nvGrpSpPr>
        <p:grpSpPr>
          <a:xfrm rot="0">
            <a:off x="9957964" y="2979346"/>
            <a:ext cx="692928" cy="519696"/>
            <a:chOff x="0" y="0"/>
            <a:chExt cx="812800" cy="609600"/>
          </a:xfrm>
        </p:grpSpPr>
        <p:sp>
          <p:nvSpPr>
            <p:cNvPr name="Freeform 19" id="19"/>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CF1B1B"/>
            </a:solidFill>
          </p:spPr>
        </p:sp>
        <p:sp>
          <p:nvSpPr>
            <p:cNvPr name="TextBox 20" id="20"/>
            <p:cNvSpPr txBox="true"/>
            <p:nvPr/>
          </p:nvSpPr>
          <p:spPr>
            <a:xfrm>
              <a:off x="101600" y="-104775"/>
              <a:ext cx="609600" cy="714375"/>
            </a:xfrm>
            <a:prstGeom prst="rect">
              <a:avLst/>
            </a:prstGeom>
          </p:spPr>
          <p:txBody>
            <a:bodyPr anchor="ctr" rtlCol="false" tIns="50800" lIns="50800" bIns="50800" rIns="50800"/>
            <a:lstStyle/>
            <a:p>
              <a:pPr algn="ctr">
                <a:lnSpc>
                  <a:spcPts val="2659"/>
                </a:lnSpc>
              </a:pPr>
              <a:r>
                <a:rPr lang="en-US" b="true" sz="1899" i="true">
                  <a:solidFill>
                    <a:srgbClr val="CF1B1B"/>
                  </a:solidFill>
                  <a:latin typeface="Jaturat Bold Italics"/>
                  <a:ea typeface="Jaturat Bold Italics"/>
                  <a:cs typeface="Jaturat Bold Italics"/>
                  <a:sym typeface="Jaturat Bold Italics"/>
                </a:rPr>
                <a:t>3</a:t>
              </a:r>
            </a:p>
          </p:txBody>
        </p:sp>
      </p:grpSp>
      <p:grpSp>
        <p:nvGrpSpPr>
          <p:cNvPr name="Group 21" id="21"/>
          <p:cNvGrpSpPr/>
          <p:nvPr/>
        </p:nvGrpSpPr>
        <p:grpSpPr>
          <a:xfrm rot="0">
            <a:off x="13383842" y="2979346"/>
            <a:ext cx="692928" cy="519696"/>
            <a:chOff x="0" y="0"/>
            <a:chExt cx="812800" cy="609600"/>
          </a:xfrm>
        </p:grpSpPr>
        <p:sp>
          <p:nvSpPr>
            <p:cNvPr name="Freeform 22" id="22"/>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CF1B1B"/>
            </a:solidFill>
          </p:spPr>
        </p:sp>
        <p:sp>
          <p:nvSpPr>
            <p:cNvPr name="TextBox 23" id="23"/>
            <p:cNvSpPr txBox="true"/>
            <p:nvPr/>
          </p:nvSpPr>
          <p:spPr>
            <a:xfrm>
              <a:off x="101600" y="-104775"/>
              <a:ext cx="609600" cy="714375"/>
            </a:xfrm>
            <a:prstGeom prst="rect">
              <a:avLst/>
            </a:prstGeom>
          </p:spPr>
          <p:txBody>
            <a:bodyPr anchor="ctr" rtlCol="false" tIns="50800" lIns="50800" bIns="50800" rIns="50800"/>
            <a:lstStyle/>
            <a:p>
              <a:pPr algn="ctr">
                <a:lnSpc>
                  <a:spcPts val="2659"/>
                </a:lnSpc>
              </a:pPr>
              <a:r>
                <a:rPr lang="en-US" b="true" sz="1899" i="true">
                  <a:solidFill>
                    <a:srgbClr val="CF1B1B"/>
                  </a:solidFill>
                  <a:latin typeface="Jaturat Bold Italics"/>
                  <a:ea typeface="Jaturat Bold Italics"/>
                  <a:cs typeface="Jaturat Bold Italics"/>
                  <a:sym typeface="Jaturat Bold Italics"/>
                </a:rPr>
                <a:t>4</a:t>
              </a:r>
            </a:p>
          </p:txBody>
        </p:sp>
      </p:grpSp>
      <p:grpSp>
        <p:nvGrpSpPr>
          <p:cNvPr name="Group 24" id="24"/>
          <p:cNvGrpSpPr/>
          <p:nvPr/>
        </p:nvGrpSpPr>
        <p:grpSpPr>
          <a:xfrm rot="0">
            <a:off x="1436858" y="7332366"/>
            <a:ext cx="3510581" cy="1534110"/>
            <a:chOff x="0" y="0"/>
            <a:chExt cx="3024766" cy="1321811"/>
          </a:xfrm>
        </p:grpSpPr>
        <p:sp>
          <p:nvSpPr>
            <p:cNvPr name="Freeform 25" id="25"/>
            <p:cNvSpPr/>
            <p:nvPr/>
          </p:nvSpPr>
          <p:spPr>
            <a:xfrm flipH="false" flipV="false" rot="0">
              <a:off x="0" y="0"/>
              <a:ext cx="3024766" cy="1321811"/>
            </a:xfrm>
            <a:custGeom>
              <a:avLst/>
              <a:gdLst/>
              <a:ahLst/>
              <a:cxnLst/>
              <a:rect r="r" b="b" t="t" l="l"/>
              <a:pathLst>
                <a:path h="1321811" w="3024766">
                  <a:moveTo>
                    <a:pt x="203200" y="0"/>
                  </a:moveTo>
                  <a:lnTo>
                    <a:pt x="3024766" y="0"/>
                  </a:lnTo>
                  <a:lnTo>
                    <a:pt x="2821566" y="1321811"/>
                  </a:lnTo>
                  <a:lnTo>
                    <a:pt x="0" y="1321811"/>
                  </a:lnTo>
                  <a:lnTo>
                    <a:pt x="203200" y="0"/>
                  </a:lnTo>
                  <a:close/>
                </a:path>
              </a:pathLst>
            </a:custGeom>
            <a:solidFill>
              <a:srgbClr val="CF1B1B"/>
            </a:solidFill>
          </p:spPr>
        </p:sp>
        <p:sp>
          <p:nvSpPr>
            <p:cNvPr name="TextBox 26" id="26"/>
            <p:cNvSpPr txBox="true"/>
            <p:nvPr/>
          </p:nvSpPr>
          <p:spPr>
            <a:xfrm>
              <a:off x="101600" y="-38100"/>
              <a:ext cx="2821566" cy="1359911"/>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236929" y="7332366"/>
            <a:ext cx="3172262" cy="1534110"/>
            <a:chOff x="0" y="0"/>
            <a:chExt cx="2949968" cy="1426609"/>
          </a:xfrm>
        </p:grpSpPr>
        <p:sp>
          <p:nvSpPr>
            <p:cNvPr name="Freeform 28" id="28"/>
            <p:cNvSpPr/>
            <p:nvPr/>
          </p:nvSpPr>
          <p:spPr>
            <a:xfrm flipH="false" flipV="false" rot="0">
              <a:off x="0" y="0"/>
              <a:ext cx="2949968" cy="1426609"/>
            </a:xfrm>
            <a:custGeom>
              <a:avLst/>
              <a:gdLst/>
              <a:ahLst/>
              <a:cxnLst/>
              <a:rect r="r" b="b" t="t" l="l"/>
              <a:pathLst>
                <a:path h="1426609" w="2949968">
                  <a:moveTo>
                    <a:pt x="203200" y="0"/>
                  </a:moveTo>
                  <a:lnTo>
                    <a:pt x="2949968" y="0"/>
                  </a:lnTo>
                  <a:lnTo>
                    <a:pt x="2746768" y="1426609"/>
                  </a:lnTo>
                  <a:lnTo>
                    <a:pt x="0" y="1426609"/>
                  </a:lnTo>
                  <a:lnTo>
                    <a:pt x="203200" y="0"/>
                  </a:lnTo>
                  <a:close/>
                </a:path>
              </a:pathLst>
            </a:custGeom>
            <a:solidFill>
              <a:srgbClr val="CF1B1B"/>
            </a:solidFill>
          </p:spPr>
        </p:sp>
        <p:sp>
          <p:nvSpPr>
            <p:cNvPr name="TextBox 29" id="29"/>
            <p:cNvSpPr txBox="true"/>
            <p:nvPr/>
          </p:nvSpPr>
          <p:spPr>
            <a:xfrm>
              <a:off x="101600" y="-38100"/>
              <a:ext cx="2746768" cy="1464709"/>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8694941" y="7332366"/>
            <a:ext cx="3172262" cy="1534110"/>
            <a:chOff x="0" y="0"/>
            <a:chExt cx="2949968" cy="1426609"/>
          </a:xfrm>
        </p:grpSpPr>
        <p:sp>
          <p:nvSpPr>
            <p:cNvPr name="Freeform 31" id="31"/>
            <p:cNvSpPr/>
            <p:nvPr/>
          </p:nvSpPr>
          <p:spPr>
            <a:xfrm flipH="false" flipV="false" rot="0">
              <a:off x="0" y="0"/>
              <a:ext cx="2949968" cy="1426609"/>
            </a:xfrm>
            <a:custGeom>
              <a:avLst/>
              <a:gdLst/>
              <a:ahLst/>
              <a:cxnLst/>
              <a:rect r="r" b="b" t="t" l="l"/>
              <a:pathLst>
                <a:path h="1426609" w="2949968">
                  <a:moveTo>
                    <a:pt x="203200" y="0"/>
                  </a:moveTo>
                  <a:lnTo>
                    <a:pt x="2949968" y="0"/>
                  </a:lnTo>
                  <a:lnTo>
                    <a:pt x="2746768" y="1426609"/>
                  </a:lnTo>
                  <a:lnTo>
                    <a:pt x="0" y="1426609"/>
                  </a:lnTo>
                  <a:lnTo>
                    <a:pt x="203200" y="0"/>
                  </a:lnTo>
                  <a:close/>
                </a:path>
              </a:pathLst>
            </a:custGeom>
            <a:solidFill>
              <a:srgbClr val="CF1B1B"/>
            </a:solidFill>
          </p:spPr>
        </p:sp>
        <p:sp>
          <p:nvSpPr>
            <p:cNvPr name="TextBox 32" id="32"/>
            <p:cNvSpPr txBox="true"/>
            <p:nvPr/>
          </p:nvSpPr>
          <p:spPr>
            <a:xfrm>
              <a:off x="101600" y="-38100"/>
              <a:ext cx="2746768" cy="1464709"/>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2015208" y="7332366"/>
            <a:ext cx="3172262" cy="1534110"/>
            <a:chOff x="0" y="0"/>
            <a:chExt cx="2949968" cy="1426609"/>
          </a:xfrm>
        </p:grpSpPr>
        <p:sp>
          <p:nvSpPr>
            <p:cNvPr name="Freeform 34" id="34"/>
            <p:cNvSpPr/>
            <p:nvPr/>
          </p:nvSpPr>
          <p:spPr>
            <a:xfrm flipH="false" flipV="false" rot="0">
              <a:off x="0" y="0"/>
              <a:ext cx="2949968" cy="1426609"/>
            </a:xfrm>
            <a:custGeom>
              <a:avLst/>
              <a:gdLst/>
              <a:ahLst/>
              <a:cxnLst/>
              <a:rect r="r" b="b" t="t" l="l"/>
              <a:pathLst>
                <a:path h="1426609" w="2949968">
                  <a:moveTo>
                    <a:pt x="203200" y="0"/>
                  </a:moveTo>
                  <a:lnTo>
                    <a:pt x="2949968" y="0"/>
                  </a:lnTo>
                  <a:lnTo>
                    <a:pt x="2746768" y="1426609"/>
                  </a:lnTo>
                  <a:lnTo>
                    <a:pt x="0" y="1426609"/>
                  </a:lnTo>
                  <a:lnTo>
                    <a:pt x="203200" y="0"/>
                  </a:lnTo>
                  <a:close/>
                </a:path>
              </a:pathLst>
            </a:custGeom>
            <a:solidFill>
              <a:srgbClr val="CF1B1B"/>
            </a:solidFill>
          </p:spPr>
        </p:sp>
        <p:sp>
          <p:nvSpPr>
            <p:cNvPr name="TextBox 35" id="35"/>
            <p:cNvSpPr txBox="true"/>
            <p:nvPr/>
          </p:nvSpPr>
          <p:spPr>
            <a:xfrm>
              <a:off x="101600" y="-38100"/>
              <a:ext cx="2746768" cy="1464709"/>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5685555" y="699536"/>
            <a:ext cx="2025250" cy="538141"/>
            <a:chOff x="0" y="0"/>
            <a:chExt cx="2700334" cy="717522"/>
          </a:xfrm>
        </p:grpSpPr>
        <p:grpSp>
          <p:nvGrpSpPr>
            <p:cNvPr name="Group 37" id="37"/>
            <p:cNvGrpSpPr/>
            <p:nvPr/>
          </p:nvGrpSpPr>
          <p:grpSpPr>
            <a:xfrm rot="0">
              <a:off x="0" y="0"/>
              <a:ext cx="900111" cy="717522"/>
              <a:chOff x="0" y="0"/>
              <a:chExt cx="509818" cy="406400"/>
            </a:xfrm>
          </p:grpSpPr>
          <p:sp>
            <p:nvSpPr>
              <p:cNvPr name="Freeform 38" id="38"/>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39" id="39"/>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900111" y="0"/>
              <a:ext cx="900111" cy="717522"/>
              <a:chOff x="0" y="0"/>
              <a:chExt cx="509818" cy="406400"/>
            </a:xfrm>
          </p:grpSpPr>
          <p:sp>
            <p:nvSpPr>
              <p:cNvPr name="Freeform 41" id="41"/>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42" id="42"/>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43" id="43"/>
            <p:cNvGrpSpPr/>
            <p:nvPr/>
          </p:nvGrpSpPr>
          <p:grpSpPr>
            <a:xfrm rot="0">
              <a:off x="1800223" y="0"/>
              <a:ext cx="900111" cy="717522"/>
              <a:chOff x="0" y="0"/>
              <a:chExt cx="509818" cy="406400"/>
            </a:xfrm>
          </p:grpSpPr>
          <p:sp>
            <p:nvSpPr>
              <p:cNvPr name="Freeform 44" id="44"/>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45" id="45"/>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46" id="46"/>
          <p:cNvGrpSpPr/>
          <p:nvPr/>
        </p:nvGrpSpPr>
        <p:grpSpPr>
          <a:xfrm rot="0">
            <a:off x="15525435" y="9258300"/>
            <a:ext cx="2114068" cy="561742"/>
            <a:chOff x="0" y="0"/>
            <a:chExt cx="2818758" cy="748989"/>
          </a:xfrm>
        </p:grpSpPr>
        <p:grpSp>
          <p:nvGrpSpPr>
            <p:cNvPr name="Group 47" id="47"/>
            <p:cNvGrpSpPr/>
            <p:nvPr/>
          </p:nvGrpSpPr>
          <p:grpSpPr>
            <a:xfrm rot="0">
              <a:off x="0" y="0"/>
              <a:ext cx="939586" cy="748989"/>
              <a:chOff x="0" y="0"/>
              <a:chExt cx="509818" cy="406400"/>
            </a:xfrm>
          </p:grpSpPr>
          <p:sp>
            <p:nvSpPr>
              <p:cNvPr name="Freeform 48" id="48"/>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49" id="49"/>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50" id="50"/>
            <p:cNvGrpSpPr/>
            <p:nvPr/>
          </p:nvGrpSpPr>
          <p:grpSpPr>
            <a:xfrm rot="0">
              <a:off x="939586" y="0"/>
              <a:ext cx="939586" cy="748989"/>
              <a:chOff x="0" y="0"/>
              <a:chExt cx="509818" cy="406400"/>
            </a:xfrm>
          </p:grpSpPr>
          <p:sp>
            <p:nvSpPr>
              <p:cNvPr name="Freeform 51" id="51"/>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52" id="52"/>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53" id="53"/>
            <p:cNvGrpSpPr/>
            <p:nvPr/>
          </p:nvGrpSpPr>
          <p:grpSpPr>
            <a:xfrm rot="0">
              <a:off x="1879172" y="0"/>
              <a:ext cx="939586" cy="748989"/>
              <a:chOff x="0" y="0"/>
              <a:chExt cx="509818" cy="406400"/>
            </a:xfrm>
          </p:grpSpPr>
          <p:sp>
            <p:nvSpPr>
              <p:cNvPr name="Freeform 54" id="54"/>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55" id="55"/>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sp>
        <p:nvSpPr>
          <p:cNvPr name="TextBox 56" id="56"/>
          <p:cNvSpPr txBox="true"/>
          <p:nvPr/>
        </p:nvSpPr>
        <p:spPr>
          <a:xfrm rot="0">
            <a:off x="7553406" y="82316"/>
            <a:ext cx="3181187" cy="1072515"/>
          </a:xfrm>
          <a:prstGeom prst="rect">
            <a:avLst/>
          </a:prstGeom>
        </p:spPr>
        <p:txBody>
          <a:bodyPr anchor="t" rtlCol="false" tIns="0" lIns="0" bIns="0" rIns="0">
            <a:spAutoFit/>
          </a:bodyPr>
          <a:lstStyle/>
          <a:p>
            <a:pPr algn="l">
              <a:lnSpc>
                <a:spcPts val="6480"/>
              </a:lnSpc>
            </a:pPr>
            <a:r>
              <a:rPr lang="en-US" b="true" sz="6000" i="true">
                <a:solidFill>
                  <a:srgbClr val="CF1B1B"/>
                </a:solidFill>
                <a:latin typeface="Jaturat Bold Italics"/>
                <a:ea typeface="Jaturat Bold Italics"/>
                <a:cs typeface="Jaturat Bold Italics"/>
                <a:sym typeface="Jaturat Bold Italics"/>
              </a:rPr>
              <a:t>TEAM</a:t>
            </a:r>
          </a:p>
        </p:txBody>
      </p:sp>
      <p:sp>
        <p:nvSpPr>
          <p:cNvPr name="TextBox 57" id="57"/>
          <p:cNvSpPr txBox="true"/>
          <p:nvPr/>
        </p:nvSpPr>
        <p:spPr>
          <a:xfrm rot="0">
            <a:off x="4364846" y="1468680"/>
            <a:ext cx="9845303" cy="1072515"/>
          </a:xfrm>
          <a:prstGeom prst="rect">
            <a:avLst/>
          </a:prstGeom>
        </p:spPr>
        <p:txBody>
          <a:bodyPr anchor="t" rtlCol="false" tIns="0" lIns="0" bIns="0" rIns="0">
            <a:spAutoFit/>
          </a:bodyPr>
          <a:lstStyle/>
          <a:p>
            <a:pPr algn="l">
              <a:lnSpc>
                <a:spcPts val="6480"/>
              </a:lnSpc>
            </a:pPr>
            <a:r>
              <a:rPr lang="en-US" b="true" sz="6000" i="true">
                <a:solidFill>
                  <a:srgbClr val="CF1B1B"/>
                </a:solidFill>
                <a:latin typeface="Jaturat Bold Italics"/>
                <a:ea typeface="Jaturat Bold Italics"/>
                <a:cs typeface="Jaturat Bold Italics"/>
                <a:sym typeface="Jaturat Bold Italics"/>
              </a:rPr>
              <a:t>REGRESSION REBELS</a:t>
            </a:r>
          </a:p>
        </p:txBody>
      </p:sp>
      <p:sp>
        <p:nvSpPr>
          <p:cNvPr name="TextBox 58" id="58"/>
          <p:cNvSpPr txBox="true"/>
          <p:nvPr/>
        </p:nvSpPr>
        <p:spPr>
          <a:xfrm rot="0">
            <a:off x="2048430" y="7428352"/>
            <a:ext cx="2618321" cy="1466469"/>
          </a:xfrm>
          <a:prstGeom prst="rect">
            <a:avLst/>
          </a:prstGeom>
        </p:spPr>
        <p:txBody>
          <a:bodyPr anchor="t" rtlCol="false" tIns="0" lIns="0" bIns="0" rIns="0">
            <a:spAutoFit/>
          </a:bodyPr>
          <a:lstStyle/>
          <a:p>
            <a:pPr algn="ctr">
              <a:lnSpc>
                <a:spcPts val="2375"/>
              </a:lnSpc>
            </a:pPr>
            <a:r>
              <a:rPr lang="en-US" b="true" sz="2199" i="true">
                <a:solidFill>
                  <a:srgbClr val="FEFFFE"/>
                </a:solidFill>
                <a:latin typeface="Jaturat Bold Italics"/>
                <a:ea typeface="Jaturat Bold Italics"/>
                <a:cs typeface="Jaturat Bold Italics"/>
                <a:sym typeface="Jaturat Bold Italics"/>
              </a:rPr>
              <a:t>ROHIT </a:t>
            </a:r>
          </a:p>
          <a:p>
            <a:pPr algn="ctr">
              <a:lnSpc>
                <a:spcPts val="2268"/>
              </a:lnSpc>
            </a:pPr>
            <a:r>
              <a:rPr lang="en-US" b="true" sz="2100" i="true">
                <a:solidFill>
                  <a:srgbClr val="FEFFFE"/>
                </a:solidFill>
                <a:latin typeface="Jaturat Bold Italics"/>
                <a:ea typeface="Jaturat Bold Italics"/>
                <a:cs typeface="Jaturat Bold Italics"/>
                <a:sym typeface="Jaturat Bold Italics"/>
              </a:rPr>
              <a:t>3095056</a:t>
            </a:r>
          </a:p>
          <a:p>
            <a:pPr algn="ctr">
              <a:lnSpc>
                <a:spcPts val="1620"/>
              </a:lnSpc>
            </a:pPr>
            <a:r>
              <a:rPr lang="en-US" b="true" sz="1500" i="true">
                <a:solidFill>
                  <a:srgbClr val="FEFFFE"/>
                </a:solidFill>
                <a:latin typeface="Jaturat Bold Italics"/>
                <a:ea typeface="Jaturat Bold Italics"/>
                <a:cs typeface="Jaturat Bold Italics"/>
                <a:sym typeface="Jaturat Bold Italics"/>
              </a:rPr>
              <a:t>HTTPS://WWW.LINKEDIN.COM/IN/ROHIT-ROHIT-97021128B/</a:t>
            </a:r>
          </a:p>
          <a:p>
            <a:pPr algn="ctr">
              <a:lnSpc>
                <a:spcPts val="1620"/>
              </a:lnSpc>
            </a:pPr>
          </a:p>
        </p:txBody>
      </p:sp>
      <p:sp>
        <p:nvSpPr>
          <p:cNvPr name="TextBox 59" id="59"/>
          <p:cNvSpPr txBox="true"/>
          <p:nvPr/>
        </p:nvSpPr>
        <p:spPr>
          <a:xfrm rot="0">
            <a:off x="5513899" y="7428352"/>
            <a:ext cx="2618321" cy="1466469"/>
          </a:xfrm>
          <a:prstGeom prst="rect">
            <a:avLst/>
          </a:prstGeom>
        </p:spPr>
        <p:txBody>
          <a:bodyPr anchor="t" rtlCol="false" tIns="0" lIns="0" bIns="0" rIns="0">
            <a:spAutoFit/>
          </a:bodyPr>
          <a:lstStyle/>
          <a:p>
            <a:pPr algn="ctr">
              <a:lnSpc>
                <a:spcPts val="2375"/>
              </a:lnSpc>
            </a:pPr>
            <a:r>
              <a:rPr lang="en-US" b="true" sz="2199" i="true">
                <a:solidFill>
                  <a:srgbClr val="FEFFFE"/>
                </a:solidFill>
                <a:latin typeface="Jaturat Bold Italics"/>
                <a:ea typeface="Jaturat Bold Italics"/>
                <a:cs typeface="Jaturat Bold Italics"/>
                <a:sym typeface="Jaturat Bold Italics"/>
              </a:rPr>
              <a:t>ABHINAV DATT</a:t>
            </a:r>
          </a:p>
          <a:p>
            <a:pPr algn="ctr">
              <a:lnSpc>
                <a:spcPts val="2268"/>
              </a:lnSpc>
            </a:pPr>
            <a:r>
              <a:rPr lang="en-US" b="true" sz="2100" i="true">
                <a:solidFill>
                  <a:srgbClr val="FEFFFE"/>
                </a:solidFill>
                <a:latin typeface="Jaturat Bold Italics"/>
                <a:ea typeface="Jaturat Bold Italics"/>
                <a:cs typeface="Jaturat Bold Italics"/>
                <a:sym typeface="Jaturat Bold Italics"/>
              </a:rPr>
              <a:t>3097389</a:t>
            </a:r>
          </a:p>
          <a:p>
            <a:pPr algn="ctr">
              <a:lnSpc>
                <a:spcPts val="1620"/>
              </a:lnSpc>
            </a:pPr>
            <a:r>
              <a:rPr lang="en-US" b="true" sz="1500" i="true">
                <a:solidFill>
                  <a:srgbClr val="FEFFFE"/>
                </a:solidFill>
                <a:latin typeface="Jaturat Bold Italics"/>
                <a:ea typeface="Jaturat Bold Italics"/>
                <a:cs typeface="Jaturat Bold Italics"/>
                <a:sym typeface="Jaturat Bold Italics"/>
              </a:rPr>
              <a:t>HTTPS://WWW.LINKEDIN.COM/IN/ABHINAV-DATT-8A726128A/</a:t>
            </a:r>
          </a:p>
          <a:p>
            <a:pPr algn="ctr">
              <a:lnSpc>
                <a:spcPts val="1620"/>
              </a:lnSpc>
            </a:pPr>
          </a:p>
        </p:txBody>
      </p:sp>
      <p:sp>
        <p:nvSpPr>
          <p:cNvPr name="TextBox 60" id="60"/>
          <p:cNvSpPr txBox="true"/>
          <p:nvPr/>
        </p:nvSpPr>
        <p:spPr>
          <a:xfrm rot="0">
            <a:off x="8995267" y="7428352"/>
            <a:ext cx="2618321" cy="1275969"/>
          </a:xfrm>
          <a:prstGeom prst="rect">
            <a:avLst/>
          </a:prstGeom>
        </p:spPr>
        <p:txBody>
          <a:bodyPr anchor="t" rtlCol="false" tIns="0" lIns="0" bIns="0" rIns="0">
            <a:spAutoFit/>
          </a:bodyPr>
          <a:lstStyle/>
          <a:p>
            <a:pPr algn="ctr">
              <a:lnSpc>
                <a:spcPts val="2375"/>
              </a:lnSpc>
            </a:pPr>
            <a:r>
              <a:rPr lang="en-US" b="true" sz="2199" i="true">
                <a:solidFill>
                  <a:srgbClr val="FEFFFE"/>
                </a:solidFill>
                <a:latin typeface="Jaturat Bold Italics"/>
                <a:ea typeface="Jaturat Bold Italics"/>
                <a:cs typeface="Jaturat Bold Italics"/>
                <a:sym typeface="Jaturat Bold Italics"/>
              </a:rPr>
              <a:t>SPANDAN DAHAL</a:t>
            </a:r>
          </a:p>
          <a:p>
            <a:pPr algn="ctr">
              <a:lnSpc>
                <a:spcPts val="2375"/>
              </a:lnSpc>
            </a:pPr>
            <a:r>
              <a:rPr lang="en-US" b="true" sz="2199" i="true">
                <a:solidFill>
                  <a:srgbClr val="FEFFFE"/>
                </a:solidFill>
                <a:latin typeface="Jaturat Bold Italics"/>
                <a:ea typeface="Jaturat Bold Italics"/>
                <a:cs typeface="Jaturat Bold Italics"/>
                <a:sym typeface="Jaturat Bold Italics"/>
              </a:rPr>
              <a:t>3092592</a:t>
            </a:r>
          </a:p>
          <a:p>
            <a:pPr algn="ctr">
              <a:lnSpc>
                <a:spcPts val="1620"/>
              </a:lnSpc>
            </a:pPr>
            <a:r>
              <a:rPr lang="en-US" b="true" sz="1500" i="true">
                <a:solidFill>
                  <a:srgbClr val="FEFFFE"/>
                </a:solidFill>
                <a:latin typeface="Jaturat Bold Italics"/>
                <a:ea typeface="Jaturat Bold Italics"/>
                <a:cs typeface="Jaturat Bold Italics"/>
                <a:sym typeface="Jaturat Bold Italics"/>
              </a:rPr>
              <a:t>HTTPS://WWW.LINKEDIN.COM/IN/SPANDAN-DAHAL-6747962A4/</a:t>
            </a:r>
          </a:p>
        </p:txBody>
      </p:sp>
      <p:sp>
        <p:nvSpPr>
          <p:cNvPr name="TextBox 61" id="61"/>
          <p:cNvSpPr txBox="true"/>
          <p:nvPr/>
        </p:nvSpPr>
        <p:spPr>
          <a:xfrm rot="0">
            <a:off x="12292179" y="7428352"/>
            <a:ext cx="2618321" cy="1576578"/>
          </a:xfrm>
          <a:prstGeom prst="rect">
            <a:avLst/>
          </a:prstGeom>
        </p:spPr>
        <p:txBody>
          <a:bodyPr anchor="t" rtlCol="false" tIns="0" lIns="0" bIns="0" rIns="0">
            <a:spAutoFit/>
          </a:bodyPr>
          <a:lstStyle/>
          <a:p>
            <a:pPr algn="ctr">
              <a:lnSpc>
                <a:spcPts val="2375"/>
              </a:lnSpc>
            </a:pPr>
            <a:r>
              <a:rPr lang="en-US" b="true" sz="2199" i="true">
                <a:solidFill>
                  <a:srgbClr val="FEFFFE"/>
                </a:solidFill>
                <a:latin typeface="Jaturat Bold Italics"/>
                <a:ea typeface="Jaturat Bold Italics"/>
                <a:cs typeface="Jaturat Bold Italics"/>
                <a:sym typeface="Jaturat Bold Italics"/>
              </a:rPr>
              <a:t>JATIN DHANDAN</a:t>
            </a:r>
          </a:p>
          <a:p>
            <a:pPr algn="ctr">
              <a:lnSpc>
                <a:spcPts val="2375"/>
              </a:lnSpc>
            </a:pPr>
            <a:r>
              <a:rPr lang="en-US" b="true" sz="2199" i="true">
                <a:solidFill>
                  <a:srgbClr val="FEFFFE"/>
                </a:solidFill>
                <a:latin typeface="Jaturat Bold Italics"/>
                <a:ea typeface="Jaturat Bold Italics"/>
                <a:cs typeface="Jaturat Bold Italics"/>
                <a:sym typeface="Jaturat Bold Italics"/>
              </a:rPr>
              <a:t>3095052</a:t>
            </a:r>
          </a:p>
          <a:p>
            <a:pPr algn="ctr">
              <a:lnSpc>
                <a:spcPts val="1620"/>
              </a:lnSpc>
            </a:pPr>
            <a:r>
              <a:rPr lang="en-US" b="true" sz="1500" i="true">
                <a:solidFill>
                  <a:srgbClr val="FEFFFE"/>
                </a:solidFill>
                <a:latin typeface="Jaturat Bold Italics"/>
                <a:ea typeface="Jaturat Bold Italics"/>
                <a:cs typeface="Jaturat Bold Italics"/>
                <a:sym typeface="Jaturat Bold Italics"/>
              </a:rPr>
              <a:t>HTTPS://WWW.LINKEDIN.COM/IN/JATIN-DANDYAN-6831692A5/</a:t>
            </a:r>
          </a:p>
          <a:p>
            <a:pPr algn="ctr">
              <a:lnSpc>
                <a:spcPts val="237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2501530" y="1028700"/>
            <a:ext cx="5460170" cy="3593539"/>
            <a:chOff x="0" y="0"/>
            <a:chExt cx="897338" cy="590571"/>
          </a:xfrm>
        </p:grpSpPr>
        <p:sp>
          <p:nvSpPr>
            <p:cNvPr name="Freeform 4" id="4"/>
            <p:cNvSpPr/>
            <p:nvPr/>
          </p:nvSpPr>
          <p:spPr>
            <a:xfrm flipH="false" flipV="false" rot="0">
              <a:off x="0" y="0"/>
              <a:ext cx="897338" cy="590571"/>
            </a:xfrm>
            <a:custGeom>
              <a:avLst/>
              <a:gdLst/>
              <a:ahLst/>
              <a:cxnLst/>
              <a:rect r="r" b="b" t="t" l="l"/>
              <a:pathLst>
                <a:path h="590571" w="897338">
                  <a:moveTo>
                    <a:pt x="203200" y="0"/>
                  </a:moveTo>
                  <a:lnTo>
                    <a:pt x="897338" y="0"/>
                  </a:lnTo>
                  <a:lnTo>
                    <a:pt x="694138" y="590571"/>
                  </a:lnTo>
                  <a:lnTo>
                    <a:pt x="0" y="590571"/>
                  </a:lnTo>
                  <a:lnTo>
                    <a:pt x="203200" y="0"/>
                  </a:lnTo>
                  <a:close/>
                </a:path>
              </a:pathLst>
            </a:custGeom>
            <a:solidFill>
              <a:srgbClr val="CF1B1B"/>
            </a:solidFill>
          </p:spPr>
        </p:sp>
        <p:sp>
          <p:nvSpPr>
            <p:cNvPr name="TextBox 5" id="5"/>
            <p:cNvSpPr txBox="true"/>
            <p:nvPr/>
          </p:nvSpPr>
          <p:spPr>
            <a:xfrm>
              <a:off x="101600" y="-38100"/>
              <a:ext cx="694138" cy="6286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6640558"/>
            <a:ext cx="5540552" cy="3646442"/>
            <a:chOff x="0" y="0"/>
            <a:chExt cx="897338" cy="590571"/>
          </a:xfrm>
        </p:grpSpPr>
        <p:sp>
          <p:nvSpPr>
            <p:cNvPr name="Freeform 7" id="7"/>
            <p:cNvSpPr/>
            <p:nvPr/>
          </p:nvSpPr>
          <p:spPr>
            <a:xfrm flipH="false" flipV="false" rot="0">
              <a:off x="0" y="0"/>
              <a:ext cx="897338" cy="590571"/>
            </a:xfrm>
            <a:custGeom>
              <a:avLst/>
              <a:gdLst/>
              <a:ahLst/>
              <a:cxnLst/>
              <a:rect r="r" b="b" t="t" l="l"/>
              <a:pathLst>
                <a:path h="590571" w="897338">
                  <a:moveTo>
                    <a:pt x="203200" y="0"/>
                  </a:moveTo>
                  <a:lnTo>
                    <a:pt x="897338" y="0"/>
                  </a:lnTo>
                  <a:lnTo>
                    <a:pt x="694138" y="590571"/>
                  </a:lnTo>
                  <a:lnTo>
                    <a:pt x="0" y="590571"/>
                  </a:lnTo>
                  <a:lnTo>
                    <a:pt x="203200" y="0"/>
                  </a:lnTo>
                  <a:close/>
                </a:path>
              </a:pathLst>
            </a:custGeom>
            <a:solidFill>
              <a:srgbClr val="CF1B1B"/>
            </a:solidFill>
          </p:spPr>
        </p:sp>
        <p:sp>
          <p:nvSpPr>
            <p:cNvPr name="TextBox 8" id="8"/>
            <p:cNvSpPr txBox="true"/>
            <p:nvPr/>
          </p:nvSpPr>
          <p:spPr>
            <a:xfrm>
              <a:off x="101600" y="-38100"/>
              <a:ext cx="694138" cy="62867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128957" y="571345"/>
            <a:ext cx="5321050" cy="3587973"/>
            <a:chOff x="0" y="0"/>
            <a:chExt cx="904051" cy="609600"/>
          </a:xfrm>
        </p:grpSpPr>
        <p:sp>
          <p:nvSpPr>
            <p:cNvPr name="Freeform 10" id="10"/>
            <p:cNvSpPr/>
            <p:nvPr/>
          </p:nvSpPr>
          <p:spPr>
            <a:xfrm flipH="false" flipV="false" rot="0">
              <a:off x="0" y="0"/>
              <a:ext cx="904051" cy="609600"/>
            </a:xfrm>
            <a:custGeom>
              <a:avLst/>
              <a:gdLst/>
              <a:ahLst/>
              <a:cxnLst/>
              <a:rect r="r" b="b" t="t" l="l"/>
              <a:pathLst>
                <a:path h="609600" w="904051">
                  <a:moveTo>
                    <a:pt x="203200" y="0"/>
                  </a:moveTo>
                  <a:lnTo>
                    <a:pt x="904051" y="0"/>
                  </a:lnTo>
                  <a:lnTo>
                    <a:pt x="700851" y="609600"/>
                  </a:lnTo>
                  <a:lnTo>
                    <a:pt x="0" y="609600"/>
                  </a:lnTo>
                  <a:lnTo>
                    <a:pt x="203200" y="0"/>
                  </a:lnTo>
                  <a:close/>
                </a:path>
              </a:pathLst>
            </a:custGeom>
            <a:blipFill>
              <a:blip r:embed="rId3"/>
              <a:stretch>
                <a:fillRect l="-3943" t="0" r="-3943" b="0"/>
              </a:stretch>
            </a:blipFill>
          </p:spPr>
        </p:sp>
      </p:grpSp>
      <p:grpSp>
        <p:nvGrpSpPr>
          <p:cNvPr name="Group 11" id="11"/>
          <p:cNvGrpSpPr/>
          <p:nvPr/>
        </p:nvGrpSpPr>
        <p:grpSpPr>
          <a:xfrm rot="0">
            <a:off x="680352" y="6009849"/>
            <a:ext cx="5516354" cy="3719666"/>
            <a:chOff x="0" y="0"/>
            <a:chExt cx="904051" cy="609600"/>
          </a:xfrm>
        </p:grpSpPr>
        <p:sp>
          <p:nvSpPr>
            <p:cNvPr name="Freeform 12" id="12"/>
            <p:cNvSpPr/>
            <p:nvPr/>
          </p:nvSpPr>
          <p:spPr>
            <a:xfrm flipH="false" flipV="false" rot="0">
              <a:off x="0" y="0"/>
              <a:ext cx="904051" cy="609600"/>
            </a:xfrm>
            <a:custGeom>
              <a:avLst/>
              <a:gdLst/>
              <a:ahLst/>
              <a:cxnLst/>
              <a:rect r="r" b="b" t="t" l="l"/>
              <a:pathLst>
                <a:path h="609600" w="904051">
                  <a:moveTo>
                    <a:pt x="203200" y="0"/>
                  </a:moveTo>
                  <a:lnTo>
                    <a:pt x="904051" y="0"/>
                  </a:lnTo>
                  <a:lnTo>
                    <a:pt x="700851" y="609600"/>
                  </a:lnTo>
                  <a:lnTo>
                    <a:pt x="0" y="609600"/>
                  </a:lnTo>
                  <a:lnTo>
                    <a:pt x="203200" y="0"/>
                  </a:lnTo>
                  <a:close/>
                </a:path>
              </a:pathLst>
            </a:custGeom>
            <a:blipFill>
              <a:blip r:embed="rId4"/>
              <a:stretch>
                <a:fillRect l="-9937" t="0" r="-9937" b="0"/>
              </a:stretch>
            </a:blipFill>
          </p:spPr>
        </p:sp>
      </p:grpSp>
      <p:sp>
        <p:nvSpPr>
          <p:cNvPr name="Freeform 13" id="13"/>
          <p:cNvSpPr/>
          <p:nvPr/>
        </p:nvSpPr>
        <p:spPr>
          <a:xfrm flipH="false" flipV="false" rot="0">
            <a:off x="1028700" y="940504"/>
            <a:ext cx="816316" cy="626337"/>
          </a:xfrm>
          <a:custGeom>
            <a:avLst/>
            <a:gdLst/>
            <a:ahLst/>
            <a:cxnLst/>
            <a:rect r="r" b="b" t="t" l="l"/>
            <a:pathLst>
              <a:path h="626337" w="816316">
                <a:moveTo>
                  <a:pt x="0" y="0"/>
                </a:moveTo>
                <a:lnTo>
                  <a:pt x="816316" y="0"/>
                </a:lnTo>
                <a:lnTo>
                  <a:pt x="816316" y="626337"/>
                </a:lnTo>
                <a:lnTo>
                  <a:pt x="0" y="6263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4791675" y="8720159"/>
            <a:ext cx="2025250" cy="538141"/>
            <a:chOff x="0" y="0"/>
            <a:chExt cx="2700334" cy="717522"/>
          </a:xfrm>
        </p:grpSpPr>
        <p:grpSp>
          <p:nvGrpSpPr>
            <p:cNvPr name="Group 15" id="15"/>
            <p:cNvGrpSpPr/>
            <p:nvPr/>
          </p:nvGrpSpPr>
          <p:grpSpPr>
            <a:xfrm rot="0">
              <a:off x="0" y="0"/>
              <a:ext cx="900111" cy="717522"/>
              <a:chOff x="0" y="0"/>
              <a:chExt cx="509818" cy="406400"/>
            </a:xfrm>
          </p:grpSpPr>
          <p:sp>
            <p:nvSpPr>
              <p:cNvPr name="Freeform 16" id="16"/>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17" id="17"/>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900111" y="0"/>
              <a:ext cx="900111" cy="717522"/>
              <a:chOff x="0" y="0"/>
              <a:chExt cx="509818" cy="406400"/>
            </a:xfrm>
          </p:grpSpPr>
          <p:sp>
            <p:nvSpPr>
              <p:cNvPr name="Freeform 19" id="19"/>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20" id="20"/>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800223" y="0"/>
              <a:ext cx="900111" cy="717522"/>
              <a:chOff x="0" y="0"/>
              <a:chExt cx="509818" cy="406400"/>
            </a:xfrm>
          </p:grpSpPr>
          <p:sp>
            <p:nvSpPr>
              <p:cNvPr name="Freeform 22" id="22"/>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23" id="23"/>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4" id="24"/>
          <p:cNvSpPr txBox="true"/>
          <p:nvPr/>
        </p:nvSpPr>
        <p:spPr>
          <a:xfrm rot="0">
            <a:off x="9331675" y="282681"/>
            <a:ext cx="7185375" cy="2425446"/>
          </a:xfrm>
          <a:prstGeom prst="rect">
            <a:avLst/>
          </a:prstGeom>
        </p:spPr>
        <p:txBody>
          <a:bodyPr anchor="t" rtlCol="false" tIns="0" lIns="0" bIns="0" rIns="0">
            <a:spAutoFit/>
          </a:bodyPr>
          <a:lstStyle/>
          <a:p>
            <a:pPr algn="l">
              <a:lnSpc>
                <a:spcPts val="5832"/>
              </a:lnSpc>
            </a:pPr>
            <a:r>
              <a:rPr lang="en-US" b="true" sz="5400" i="true">
                <a:solidFill>
                  <a:srgbClr val="CF1B1B"/>
                </a:solidFill>
                <a:latin typeface="Jaturat Bold Italics"/>
                <a:ea typeface="Jaturat Bold Italics"/>
                <a:cs typeface="Jaturat Bold Italics"/>
                <a:sym typeface="Jaturat Bold Italics"/>
              </a:rPr>
              <a:t>KEY FEATURES FOR PREDICTING DAYS ON MARKET</a:t>
            </a:r>
          </a:p>
        </p:txBody>
      </p:sp>
      <p:sp>
        <p:nvSpPr>
          <p:cNvPr name="TextBox 25" id="25"/>
          <p:cNvSpPr txBox="true"/>
          <p:nvPr/>
        </p:nvSpPr>
        <p:spPr>
          <a:xfrm rot="0">
            <a:off x="9144000" y="3253603"/>
            <a:ext cx="3538835" cy="5210176"/>
          </a:xfrm>
          <a:prstGeom prst="rect">
            <a:avLst/>
          </a:prstGeom>
        </p:spPr>
        <p:txBody>
          <a:bodyPr anchor="t" rtlCol="false" tIns="0" lIns="0" bIns="0" rIns="0">
            <a:spAutoFit/>
          </a:bodyPr>
          <a:lstStyle/>
          <a:p>
            <a:pPr algn="l" marL="647694" indent="-323847" lvl="1">
              <a:lnSpc>
                <a:spcPts val="4199"/>
              </a:lnSpc>
              <a:buFont typeface="Arial"/>
              <a:buChar char="•"/>
            </a:pPr>
            <a:r>
              <a:rPr lang="en-US" b="true" sz="2999">
                <a:solidFill>
                  <a:srgbClr val="FFFFFF"/>
                </a:solidFill>
                <a:latin typeface="Canva Sans Bold"/>
                <a:ea typeface="Canva Sans Bold"/>
                <a:cs typeface="Canva Sans Bold"/>
                <a:sym typeface="Canva Sans Bold"/>
              </a:rPr>
              <a:t>Model Year</a:t>
            </a:r>
          </a:p>
          <a:p>
            <a:pPr algn="l" marL="647694" indent="-323847" lvl="1">
              <a:lnSpc>
                <a:spcPts val="4199"/>
              </a:lnSpc>
              <a:buFont typeface="Arial"/>
              <a:buChar char="•"/>
            </a:pPr>
            <a:r>
              <a:rPr lang="en-US" b="true" sz="2999">
                <a:solidFill>
                  <a:srgbClr val="FFFFFF"/>
                </a:solidFill>
                <a:latin typeface="Canva Sans Bold"/>
                <a:ea typeface="Canva Sans Bold"/>
                <a:cs typeface="Canva Sans Bold"/>
                <a:sym typeface="Canva Sans Bold"/>
              </a:rPr>
              <a:t>Make</a:t>
            </a:r>
          </a:p>
          <a:p>
            <a:pPr algn="l" marL="647694" indent="-323847" lvl="1">
              <a:lnSpc>
                <a:spcPts val="4199"/>
              </a:lnSpc>
              <a:buFont typeface="Arial"/>
              <a:buChar char="•"/>
            </a:pPr>
            <a:r>
              <a:rPr lang="en-US" b="true" sz="2999">
                <a:solidFill>
                  <a:srgbClr val="FFFFFF"/>
                </a:solidFill>
                <a:latin typeface="Canva Sans Bold"/>
                <a:ea typeface="Canva Sans Bold"/>
                <a:cs typeface="Canva Sans Bold"/>
                <a:sym typeface="Canva Sans Bold"/>
              </a:rPr>
              <a:t>Model</a:t>
            </a:r>
          </a:p>
          <a:p>
            <a:pPr algn="l" marL="647694" indent="-323847" lvl="1">
              <a:lnSpc>
                <a:spcPts val="4199"/>
              </a:lnSpc>
              <a:buFont typeface="Arial"/>
              <a:buChar char="•"/>
            </a:pPr>
            <a:r>
              <a:rPr lang="en-US" b="true" sz="2999">
                <a:solidFill>
                  <a:srgbClr val="FFFFFF"/>
                </a:solidFill>
                <a:latin typeface="Canva Sans Bold"/>
                <a:ea typeface="Canva Sans Bold"/>
                <a:cs typeface="Canva Sans Bold"/>
                <a:sym typeface="Canva Sans Bold"/>
              </a:rPr>
              <a:t>Mileage</a:t>
            </a:r>
          </a:p>
          <a:p>
            <a:pPr algn="l" marL="647694" indent="-323847" lvl="1">
              <a:lnSpc>
                <a:spcPts val="4199"/>
              </a:lnSpc>
              <a:buFont typeface="Arial"/>
              <a:buChar char="•"/>
            </a:pPr>
            <a:r>
              <a:rPr lang="en-US" b="true" sz="2999">
                <a:solidFill>
                  <a:srgbClr val="FFFFFF"/>
                </a:solidFill>
                <a:latin typeface="Canva Sans Bold"/>
                <a:ea typeface="Canva Sans Bold"/>
                <a:cs typeface="Canva Sans Bold"/>
                <a:sym typeface="Canva Sans Bold"/>
              </a:rPr>
              <a:t>price</a:t>
            </a:r>
          </a:p>
          <a:p>
            <a:pPr algn="l" marL="647694" indent="-323847" lvl="1">
              <a:lnSpc>
                <a:spcPts val="4199"/>
              </a:lnSpc>
              <a:buFont typeface="Arial"/>
              <a:buChar char="•"/>
            </a:pPr>
            <a:r>
              <a:rPr lang="en-US" b="true" sz="2999">
                <a:solidFill>
                  <a:srgbClr val="FFFFFF"/>
                </a:solidFill>
                <a:latin typeface="Canva Sans Bold"/>
                <a:ea typeface="Canva Sans Bold"/>
                <a:cs typeface="Canva Sans Bold"/>
                <a:sym typeface="Canva Sans Bold"/>
              </a:rPr>
              <a:t>msrp</a:t>
            </a:r>
          </a:p>
          <a:p>
            <a:pPr algn="l" marL="647694" indent="-323847" lvl="1">
              <a:lnSpc>
                <a:spcPts val="4199"/>
              </a:lnSpc>
              <a:buFont typeface="Arial"/>
              <a:buChar char="•"/>
            </a:pPr>
            <a:r>
              <a:rPr lang="en-US" b="true" sz="2999">
                <a:solidFill>
                  <a:srgbClr val="FFFFFF"/>
                </a:solidFill>
                <a:latin typeface="Canva Sans Bold"/>
                <a:ea typeface="Canva Sans Bold"/>
                <a:cs typeface="Canva Sans Bold"/>
                <a:sym typeface="Canva Sans Bold"/>
              </a:rPr>
              <a:t>Transmission</a:t>
            </a:r>
          </a:p>
          <a:p>
            <a:pPr algn="l" marL="647694" indent="-323847" lvl="1">
              <a:lnSpc>
                <a:spcPts val="4199"/>
              </a:lnSpc>
              <a:buFont typeface="Arial"/>
              <a:buChar char="•"/>
            </a:pPr>
            <a:r>
              <a:rPr lang="en-US" b="true" sz="2999">
                <a:solidFill>
                  <a:srgbClr val="FFFFFF"/>
                </a:solidFill>
                <a:latin typeface="Canva Sans Bold"/>
                <a:ea typeface="Canva Sans Bold"/>
                <a:cs typeface="Canva Sans Bold"/>
                <a:sym typeface="Canva Sans Bold"/>
              </a:rPr>
              <a:t>Fuel Type</a:t>
            </a:r>
          </a:p>
          <a:p>
            <a:pPr algn="l" marL="647694" indent="-323847" lvl="1">
              <a:lnSpc>
                <a:spcPts val="4199"/>
              </a:lnSpc>
              <a:buFont typeface="Arial"/>
              <a:buChar char="•"/>
            </a:pPr>
            <a:r>
              <a:rPr lang="en-US" b="true" sz="2999">
                <a:solidFill>
                  <a:srgbClr val="FFFFFF"/>
                </a:solidFill>
                <a:latin typeface="Canva Sans Bold"/>
                <a:ea typeface="Canva Sans Bold"/>
                <a:cs typeface="Canva Sans Bold"/>
                <a:sym typeface="Canva Sans Bold"/>
              </a:rPr>
              <a:t>Days on Market</a:t>
            </a:r>
          </a:p>
          <a:p>
            <a:pPr algn="l">
              <a:lnSpc>
                <a:spcPts val="41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3525885" y="-2106451"/>
            <a:ext cx="11783406" cy="6270302"/>
            <a:chOff x="0" y="0"/>
            <a:chExt cx="1145585" cy="609600"/>
          </a:xfrm>
        </p:grpSpPr>
        <p:sp>
          <p:nvSpPr>
            <p:cNvPr name="Freeform 4" id="4"/>
            <p:cNvSpPr/>
            <p:nvPr/>
          </p:nvSpPr>
          <p:spPr>
            <a:xfrm flipH="false" flipV="false" rot="0">
              <a:off x="0" y="0"/>
              <a:ext cx="1145585" cy="609600"/>
            </a:xfrm>
            <a:custGeom>
              <a:avLst/>
              <a:gdLst/>
              <a:ahLst/>
              <a:cxnLst/>
              <a:rect r="r" b="b" t="t" l="l"/>
              <a:pathLst>
                <a:path h="609600" w="1145585">
                  <a:moveTo>
                    <a:pt x="203200" y="0"/>
                  </a:moveTo>
                  <a:lnTo>
                    <a:pt x="1145585" y="0"/>
                  </a:lnTo>
                  <a:lnTo>
                    <a:pt x="942385" y="609600"/>
                  </a:lnTo>
                  <a:lnTo>
                    <a:pt x="0" y="609600"/>
                  </a:lnTo>
                  <a:lnTo>
                    <a:pt x="203200" y="0"/>
                  </a:lnTo>
                  <a:close/>
                </a:path>
              </a:pathLst>
            </a:custGeom>
            <a:solidFill>
              <a:srgbClr val="CF1B1B"/>
            </a:solidFill>
          </p:spPr>
        </p:sp>
        <p:sp>
          <p:nvSpPr>
            <p:cNvPr name="TextBox 5" id="5"/>
            <p:cNvSpPr txBox="true"/>
            <p:nvPr/>
          </p:nvSpPr>
          <p:spPr>
            <a:xfrm>
              <a:off x="101600" y="-38100"/>
              <a:ext cx="942385" cy="6477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80122" y="1333638"/>
            <a:ext cx="2253249" cy="1072515"/>
          </a:xfrm>
          <a:prstGeom prst="rect">
            <a:avLst/>
          </a:prstGeom>
        </p:spPr>
        <p:txBody>
          <a:bodyPr anchor="t" rtlCol="false" tIns="0" lIns="0" bIns="0" rIns="0">
            <a:spAutoFit/>
          </a:bodyPr>
          <a:lstStyle/>
          <a:p>
            <a:pPr algn="l">
              <a:lnSpc>
                <a:spcPts val="6480"/>
              </a:lnSpc>
            </a:pPr>
            <a:r>
              <a:rPr lang="en-US" b="true" sz="6000" i="true">
                <a:solidFill>
                  <a:srgbClr val="CF1B1B"/>
                </a:solidFill>
                <a:latin typeface="Jaturat Bold Italics"/>
                <a:ea typeface="Jaturat Bold Italics"/>
                <a:cs typeface="Jaturat Bold Italics"/>
                <a:sym typeface="Jaturat Bold Italics"/>
              </a:rPr>
              <a:t>OUR</a:t>
            </a:r>
          </a:p>
        </p:txBody>
      </p:sp>
      <p:sp>
        <p:nvSpPr>
          <p:cNvPr name="TextBox 7" id="7"/>
          <p:cNvSpPr txBox="true"/>
          <p:nvPr/>
        </p:nvSpPr>
        <p:spPr>
          <a:xfrm rot="0">
            <a:off x="423618" y="285612"/>
            <a:ext cx="6168992" cy="1891665"/>
          </a:xfrm>
          <a:prstGeom prst="rect">
            <a:avLst/>
          </a:prstGeom>
        </p:spPr>
        <p:txBody>
          <a:bodyPr anchor="t" rtlCol="false" tIns="0" lIns="0" bIns="0" rIns="0">
            <a:spAutoFit/>
          </a:bodyPr>
          <a:lstStyle/>
          <a:p>
            <a:pPr algn="l">
              <a:lnSpc>
                <a:spcPts val="6480"/>
              </a:lnSpc>
            </a:pPr>
            <a:r>
              <a:rPr lang="en-US" b="true" sz="6000" i="true">
                <a:solidFill>
                  <a:srgbClr val="030303"/>
                </a:solidFill>
                <a:latin typeface="Jaturat Bold Italics"/>
                <a:ea typeface="Jaturat Bold Italics"/>
                <a:cs typeface="Jaturat Bold Italics"/>
                <a:sym typeface="Jaturat Bold Italics"/>
              </a:rPr>
              <a:t>INITIAL DATA PREPARATION</a:t>
            </a:r>
          </a:p>
        </p:txBody>
      </p:sp>
      <p:sp>
        <p:nvSpPr>
          <p:cNvPr name="Freeform 8" id="8"/>
          <p:cNvSpPr/>
          <p:nvPr/>
        </p:nvSpPr>
        <p:spPr>
          <a:xfrm flipH="false" flipV="false" rot="0">
            <a:off x="16260025" y="940504"/>
            <a:ext cx="816316" cy="626337"/>
          </a:xfrm>
          <a:custGeom>
            <a:avLst/>
            <a:gdLst/>
            <a:ahLst/>
            <a:cxnLst/>
            <a:rect r="r" b="b" t="t" l="l"/>
            <a:pathLst>
              <a:path h="626337" w="816316">
                <a:moveTo>
                  <a:pt x="0" y="0"/>
                </a:moveTo>
                <a:lnTo>
                  <a:pt x="816316" y="0"/>
                </a:lnTo>
                <a:lnTo>
                  <a:pt x="816316" y="626337"/>
                </a:lnTo>
                <a:lnTo>
                  <a:pt x="0" y="6263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2123636" y="4444870"/>
            <a:ext cx="8210130" cy="5842130"/>
            <a:chOff x="0" y="0"/>
            <a:chExt cx="856690" cy="609600"/>
          </a:xfrm>
        </p:grpSpPr>
        <p:sp>
          <p:nvSpPr>
            <p:cNvPr name="Freeform 10" id="10"/>
            <p:cNvSpPr/>
            <p:nvPr/>
          </p:nvSpPr>
          <p:spPr>
            <a:xfrm flipH="false" flipV="false" rot="0">
              <a:off x="0" y="0"/>
              <a:ext cx="856690" cy="609600"/>
            </a:xfrm>
            <a:custGeom>
              <a:avLst/>
              <a:gdLst/>
              <a:ahLst/>
              <a:cxnLst/>
              <a:rect r="r" b="b" t="t" l="l"/>
              <a:pathLst>
                <a:path h="609600" w="856690">
                  <a:moveTo>
                    <a:pt x="203200" y="0"/>
                  </a:moveTo>
                  <a:lnTo>
                    <a:pt x="856690" y="0"/>
                  </a:lnTo>
                  <a:lnTo>
                    <a:pt x="653490" y="609600"/>
                  </a:lnTo>
                  <a:lnTo>
                    <a:pt x="0" y="609600"/>
                  </a:lnTo>
                  <a:lnTo>
                    <a:pt x="203200" y="0"/>
                  </a:lnTo>
                  <a:close/>
                </a:path>
              </a:pathLst>
            </a:custGeom>
            <a:blipFill>
              <a:blip r:embed="rId5"/>
              <a:stretch>
                <a:fillRect l="0" t="-55366" r="0" b="-55366"/>
              </a:stretch>
            </a:blipFill>
          </p:spPr>
        </p:sp>
      </p:grpSp>
      <p:grpSp>
        <p:nvGrpSpPr>
          <p:cNvPr name="Group 11" id="11"/>
          <p:cNvGrpSpPr/>
          <p:nvPr/>
        </p:nvGrpSpPr>
        <p:grpSpPr>
          <a:xfrm rot="0">
            <a:off x="7465949" y="1028700"/>
            <a:ext cx="692928" cy="519696"/>
            <a:chOff x="0" y="0"/>
            <a:chExt cx="812800" cy="609600"/>
          </a:xfrm>
        </p:grpSpPr>
        <p:sp>
          <p:nvSpPr>
            <p:cNvPr name="Freeform 12" id="12"/>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CF1B1B"/>
            </a:solidFill>
          </p:spPr>
        </p:sp>
        <p:sp>
          <p:nvSpPr>
            <p:cNvPr name="TextBox 13" id="13"/>
            <p:cNvSpPr txBox="true"/>
            <p:nvPr/>
          </p:nvSpPr>
          <p:spPr>
            <a:xfrm>
              <a:off x="101600" y="-104775"/>
              <a:ext cx="609600" cy="714375"/>
            </a:xfrm>
            <a:prstGeom prst="rect">
              <a:avLst/>
            </a:prstGeom>
          </p:spPr>
          <p:txBody>
            <a:bodyPr anchor="ctr" rtlCol="false" tIns="50800" lIns="50800" bIns="50800" rIns="50800"/>
            <a:lstStyle/>
            <a:p>
              <a:pPr algn="ctr">
                <a:lnSpc>
                  <a:spcPts val="2659"/>
                </a:lnSpc>
              </a:pPr>
              <a:r>
                <a:rPr lang="en-US" b="true" sz="1899" i="true">
                  <a:solidFill>
                    <a:srgbClr val="CF1B1B"/>
                  </a:solidFill>
                  <a:latin typeface="Jaturat Bold Italics"/>
                  <a:ea typeface="Jaturat Bold Italics"/>
                  <a:cs typeface="Jaturat Bold Italics"/>
                  <a:sym typeface="Jaturat Bold Italics"/>
                </a:rPr>
                <a:t>1</a:t>
              </a:r>
            </a:p>
          </p:txBody>
        </p:sp>
      </p:grpSp>
      <p:grpSp>
        <p:nvGrpSpPr>
          <p:cNvPr name="Group 14" id="14"/>
          <p:cNvGrpSpPr/>
          <p:nvPr/>
        </p:nvGrpSpPr>
        <p:grpSpPr>
          <a:xfrm rot="0">
            <a:off x="3660273" y="8603415"/>
            <a:ext cx="2025250" cy="538141"/>
            <a:chOff x="0" y="0"/>
            <a:chExt cx="2700334" cy="717522"/>
          </a:xfrm>
        </p:grpSpPr>
        <p:grpSp>
          <p:nvGrpSpPr>
            <p:cNvPr name="Group 15" id="15"/>
            <p:cNvGrpSpPr/>
            <p:nvPr/>
          </p:nvGrpSpPr>
          <p:grpSpPr>
            <a:xfrm rot="0">
              <a:off x="0" y="0"/>
              <a:ext cx="900111" cy="717522"/>
              <a:chOff x="0" y="0"/>
              <a:chExt cx="509818" cy="406400"/>
            </a:xfrm>
          </p:grpSpPr>
          <p:sp>
            <p:nvSpPr>
              <p:cNvPr name="Freeform 16" id="16"/>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17" id="17"/>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900111" y="0"/>
              <a:ext cx="900111" cy="717522"/>
              <a:chOff x="0" y="0"/>
              <a:chExt cx="509818" cy="406400"/>
            </a:xfrm>
          </p:grpSpPr>
          <p:sp>
            <p:nvSpPr>
              <p:cNvPr name="Freeform 19" id="19"/>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20" id="20"/>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800223" y="0"/>
              <a:ext cx="900111" cy="717522"/>
              <a:chOff x="0" y="0"/>
              <a:chExt cx="509818" cy="406400"/>
            </a:xfrm>
          </p:grpSpPr>
          <p:sp>
            <p:nvSpPr>
              <p:cNvPr name="Freeform 22" id="22"/>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CF1B1B"/>
              </a:solidFill>
            </p:spPr>
          </p:sp>
          <p:sp>
            <p:nvSpPr>
              <p:cNvPr name="TextBox 23" id="23"/>
              <p:cNvSpPr txBox="true"/>
              <p:nvPr/>
            </p:nvSpPr>
            <p:spPr>
              <a:xfrm>
                <a:off x="177800" y="-38100"/>
                <a:ext cx="255818" cy="4445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4" id="24"/>
          <p:cNvGrpSpPr/>
          <p:nvPr/>
        </p:nvGrpSpPr>
        <p:grpSpPr>
          <a:xfrm rot="0">
            <a:off x="15611149" y="193336"/>
            <a:ext cx="2114068" cy="561742"/>
            <a:chOff x="0" y="0"/>
            <a:chExt cx="2818758" cy="748989"/>
          </a:xfrm>
        </p:grpSpPr>
        <p:grpSp>
          <p:nvGrpSpPr>
            <p:cNvPr name="Group 25" id="25"/>
            <p:cNvGrpSpPr/>
            <p:nvPr/>
          </p:nvGrpSpPr>
          <p:grpSpPr>
            <a:xfrm rot="0">
              <a:off x="0" y="0"/>
              <a:ext cx="939586" cy="748989"/>
              <a:chOff x="0" y="0"/>
              <a:chExt cx="509818" cy="406400"/>
            </a:xfrm>
          </p:grpSpPr>
          <p:sp>
            <p:nvSpPr>
              <p:cNvPr name="Freeform 26" id="26"/>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27" id="27"/>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28" id="28"/>
            <p:cNvGrpSpPr/>
            <p:nvPr/>
          </p:nvGrpSpPr>
          <p:grpSpPr>
            <a:xfrm rot="0">
              <a:off x="939586" y="0"/>
              <a:ext cx="939586" cy="748989"/>
              <a:chOff x="0" y="0"/>
              <a:chExt cx="509818" cy="406400"/>
            </a:xfrm>
          </p:grpSpPr>
          <p:sp>
            <p:nvSpPr>
              <p:cNvPr name="Freeform 29" id="29"/>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30" id="30"/>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nvGrpSpPr>
            <p:cNvPr name="Group 31" id="31"/>
            <p:cNvGrpSpPr/>
            <p:nvPr/>
          </p:nvGrpSpPr>
          <p:grpSpPr>
            <a:xfrm rot="0">
              <a:off x="1879172" y="0"/>
              <a:ext cx="939586" cy="748989"/>
              <a:chOff x="0" y="0"/>
              <a:chExt cx="509818" cy="406400"/>
            </a:xfrm>
          </p:grpSpPr>
          <p:sp>
            <p:nvSpPr>
              <p:cNvPr name="Freeform 32" id="32"/>
              <p:cNvSpPr/>
              <p:nvPr/>
            </p:nvSpPr>
            <p:spPr>
              <a:xfrm flipH="false" flipV="false" rot="0">
                <a:off x="0" y="0"/>
                <a:ext cx="509818" cy="406400"/>
              </a:xfrm>
              <a:custGeom>
                <a:avLst/>
                <a:gdLst/>
                <a:ahLst/>
                <a:cxnLst/>
                <a:rect r="r" b="b" t="t" l="l"/>
                <a:pathLst>
                  <a:path h="406400" w="509818">
                    <a:moveTo>
                      <a:pt x="0" y="0"/>
                    </a:moveTo>
                    <a:lnTo>
                      <a:pt x="306618" y="0"/>
                    </a:lnTo>
                    <a:lnTo>
                      <a:pt x="509818" y="203200"/>
                    </a:lnTo>
                    <a:lnTo>
                      <a:pt x="306618" y="406400"/>
                    </a:lnTo>
                    <a:lnTo>
                      <a:pt x="0" y="406400"/>
                    </a:lnTo>
                    <a:lnTo>
                      <a:pt x="203200" y="203200"/>
                    </a:lnTo>
                    <a:lnTo>
                      <a:pt x="0" y="0"/>
                    </a:lnTo>
                    <a:close/>
                  </a:path>
                </a:pathLst>
              </a:custGeom>
              <a:solidFill>
                <a:srgbClr val="000000">
                  <a:alpha val="0"/>
                </a:srgbClr>
              </a:solidFill>
              <a:ln w="38100" cap="sq">
                <a:solidFill>
                  <a:srgbClr val="FFFFFF"/>
                </a:solidFill>
                <a:prstDash val="solid"/>
                <a:miter/>
              </a:ln>
            </p:spPr>
          </p:sp>
          <p:sp>
            <p:nvSpPr>
              <p:cNvPr name="TextBox 33" id="33"/>
              <p:cNvSpPr txBox="true"/>
              <p:nvPr/>
            </p:nvSpPr>
            <p:spPr>
              <a:xfrm>
                <a:off x="177800" y="-38100"/>
                <a:ext cx="255818" cy="444500"/>
              </a:xfrm>
              <a:prstGeom prst="rect">
                <a:avLst/>
              </a:prstGeom>
            </p:spPr>
            <p:txBody>
              <a:bodyPr anchor="ctr" rtlCol="false" tIns="53028" lIns="53028" bIns="53028" rIns="53028"/>
              <a:lstStyle/>
              <a:p>
                <a:pPr algn="ctr">
                  <a:lnSpc>
                    <a:spcPts val="2659"/>
                  </a:lnSpc>
                  <a:spcBef>
                    <a:spcPct val="0"/>
                  </a:spcBef>
                </a:pPr>
              </a:p>
            </p:txBody>
          </p:sp>
        </p:grpSp>
      </p:grpSp>
      <p:sp>
        <p:nvSpPr>
          <p:cNvPr name="TextBox 34" id="34"/>
          <p:cNvSpPr txBox="true"/>
          <p:nvPr/>
        </p:nvSpPr>
        <p:spPr>
          <a:xfrm rot="0">
            <a:off x="8427845" y="1007883"/>
            <a:ext cx="8993684" cy="2739390"/>
          </a:xfrm>
          <a:prstGeom prst="rect">
            <a:avLst/>
          </a:prstGeom>
        </p:spPr>
        <p:txBody>
          <a:bodyPr anchor="t" rtlCol="false" tIns="0" lIns="0" bIns="0" rIns="0">
            <a:spAutoFit/>
          </a:bodyPr>
          <a:lstStyle/>
          <a:p>
            <a:pPr algn="l">
              <a:lnSpc>
                <a:spcPts val="4059"/>
              </a:lnSpc>
            </a:pPr>
            <a:r>
              <a:rPr lang="en-US" sz="2899" b="true">
                <a:solidFill>
                  <a:srgbClr val="CF1B1B"/>
                </a:solidFill>
                <a:latin typeface="Canva Sans Bold"/>
                <a:ea typeface="Canva Sans Bold"/>
                <a:cs typeface="Canva Sans Bold"/>
                <a:sym typeface="Canva Sans Bold"/>
              </a:rPr>
              <a:t>Library Import:</a:t>
            </a:r>
          </a:p>
          <a:p>
            <a:pPr algn="l">
              <a:lnSpc>
                <a:spcPts val="2659"/>
              </a:lnSpc>
            </a:pPr>
          </a:p>
          <a:p>
            <a:pPr algn="l" marL="474978" indent="-237489" lvl="1">
              <a:lnSpc>
                <a:spcPts val="3079"/>
              </a:lnSpc>
              <a:buFont typeface="Arial"/>
              <a:buChar char="•"/>
            </a:pPr>
            <a:r>
              <a:rPr lang="en-US" sz="2199">
                <a:solidFill>
                  <a:srgbClr val="FFFFFF"/>
                </a:solidFill>
                <a:latin typeface="Canva Sans"/>
                <a:ea typeface="Canva Sans"/>
                <a:cs typeface="Canva Sans"/>
                <a:sym typeface="Canva Sans"/>
              </a:rPr>
              <a:t>To perform the analysis, necessary libraries were imported:</a:t>
            </a:r>
          </a:p>
          <a:p>
            <a:pPr algn="l" marL="949956" indent="-316652" lvl="2">
              <a:lnSpc>
                <a:spcPts val="3079"/>
              </a:lnSpc>
              <a:buFont typeface="Arial"/>
              <a:buChar char="⚬"/>
            </a:pPr>
            <a:r>
              <a:rPr lang="en-US" sz="2199">
                <a:solidFill>
                  <a:srgbClr val="FFFFFF"/>
                </a:solidFill>
                <a:latin typeface="Canva Sans"/>
                <a:ea typeface="Canva Sans"/>
                <a:cs typeface="Canva Sans"/>
                <a:sym typeface="Canva Sans"/>
              </a:rPr>
              <a:t>Pandas : For data manipulation and analysis.</a:t>
            </a:r>
          </a:p>
          <a:p>
            <a:pPr algn="l" marL="949956" indent="-316652" lvl="2">
              <a:lnSpc>
                <a:spcPts val="3079"/>
              </a:lnSpc>
              <a:buFont typeface="Arial"/>
              <a:buChar char="⚬"/>
            </a:pPr>
            <a:r>
              <a:rPr lang="en-US" sz="2199">
                <a:solidFill>
                  <a:srgbClr val="FFFFFF"/>
                </a:solidFill>
                <a:latin typeface="Canva Sans"/>
                <a:ea typeface="Canva Sans"/>
                <a:cs typeface="Canva Sans"/>
                <a:sym typeface="Canva Sans"/>
              </a:rPr>
              <a:t>NumPy : For numerical operations.</a:t>
            </a:r>
          </a:p>
          <a:p>
            <a:pPr algn="l" marL="949956" indent="-316652" lvl="2">
              <a:lnSpc>
                <a:spcPts val="3079"/>
              </a:lnSpc>
              <a:buFont typeface="Arial"/>
              <a:buChar char="⚬"/>
            </a:pPr>
            <a:r>
              <a:rPr lang="en-US" sz="2199">
                <a:solidFill>
                  <a:srgbClr val="FFFFFF"/>
                </a:solidFill>
                <a:latin typeface="Canva Sans"/>
                <a:ea typeface="Canva Sans"/>
                <a:cs typeface="Canva Sans"/>
                <a:sym typeface="Canva Sans"/>
              </a:rPr>
              <a:t>Matplotlib and Seaborn : For data visualization and plotting.</a:t>
            </a:r>
          </a:p>
          <a:p>
            <a:pPr algn="l">
              <a:lnSpc>
                <a:spcPts val="2659"/>
              </a:lnSpc>
              <a:spcBef>
                <a:spcPct val="0"/>
              </a:spcBef>
            </a:pPr>
          </a:p>
        </p:txBody>
      </p:sp>
      <p:sp>
        <p:nvSpPr>
          <p:cNvPr name="TextBox 35" id="35"/>
          <p:cNvSpPr txBox="true"/>
          <p:nvPr/>
        </p:nvSpPr>
        <p:spPr>
          <a:xfrm rot="0">
            <a:off x="8554672" y="4851030"/>
            <a:ext cx="9182154" cy="4021455"/>
          </a:xfrm>
          <a:prstGeom prst="rect">
            <a:avLst/>
          </a:prstGeom>
        </p:spPr>
        <p:txBody>
          <a:bodyPr anchor="t" rtlCol="false" tIns="0" lIns="0" bIns="0" rIns="0">
            <a:spAutoFit/>
          </a:bodyPr>
          <a:lstStyle/>
          <a:p>
            <a:pPr algn="l">
              <a:lnSpc>
                <a:spcPts val="4059"/>
              </a:lnSpc>
            </a:pPr>
            <a:r>
              <a:rPr lang="en-US" sz="2899" b="true">
                <a:solidFill>
                  <a:srgbClr val="CF1B1B"/>
                </a:solidFill>
                <a:latin typeface="Canva Sans Bold"/>
                <a:ea typeface="Canva Sans Bold"/>
                <a:cs typeface="Canva Sans Bold"/>
                <a:sym typeface="Canva Sans Bold"/>
              </a:rPr>
              <a:t>Loading the Dataset:</a:t>
            </a:r>
          </a:p>
          <a:p>
            <a:pPr algn="l">
              <a:lnSpc>
                <a:spcPts val="3079"/>
              </a:lnSpc>
            </a:pPr>
          </a:p>
          <a:p>
            <a:pPr algn="l" marL="474978" indent="-237489" lvl="1">
              <a:lnSpc>
                <a:spcPts val="3079"/>
              </a:lnSpc>
              <a:buFont typeface="Arial"/>
              <a:buChar char="•"/>
            </a:pPr>
            <a:r>
              <a:rPr lang="en-US" sz="2199">
                <a:solidFill>
                  <a:srgbClr val="FFFFFF"/>
                </a:solidFill>
                <a:latin typeface="Canva Sans"/>
                <a:ea typeface="Canva Sans"/>
                <a:cs typeface="Canva Sans"/>
                <a:sym typeface="Canva Sans"/>
              </a:rPr>
              <a:t>The dataset (CBB_Listings_cleaned1.csv) was loaded into a DataFrame (df) using Pandas. This enabled easy access and manipulation of the dataset.</a:t>
            </a:r>
          </a:p>
          <a:p>
            <a:pPr algn="l">
              <a:lnSpc>
                <a:spcPts val="3079"/>
              </a:lnSpc>
            </a:pPr>
          </a:p>
          <a:p>
            <a:pPr algn="l" marL="474978" indent="-237489" lvl="1">
              <a:lnSpc>
                <a:spcPts val="3079"/>
              </a:lnSpc>
              <a:buFont typeface="Arial"/>
              <a:buChar char="•"/>
            </a:pPr>
            <a:r>
              <a:rPr lang="en-US" sz="2199">
                <a:solidFill>
                  <a:srgbClr val="FFFFFF"/>
                </a:solidFill>
                <a:latin typeface="Canva Sans"/>
                <a:ea typeface="Canva Sans"/>
                <a:cs typeface="Canva Sans"/>
                <a:sym typeface="Canva Sans"/>
              </a:rPr>
              <a:t>Used .info() to summarize the dataset, including entries, column names, data types, and to identify missing values.</a:t>
            </a:r>
          </a:p>
          <a:p>
            <a:pPr algn="l">
              <a:lnSpc>
                <a:spcPts val="3079"/>
              </a:lnSpc>
            </a:pPr>
          </a:p>
          <a:p>
            <a:pPr algn="l">
              <a:lnSpc>
                <a:spcPts val="3079"/>
              </a:lnSpc>
              <a:spcBef>
                <a:spcPct val="0"/>
              </a:spcBef>
            </a:pPr>
          </a:p>
        </p:txBody>
      </p:sp>
      <p:grpSp>
        <p:nvGrpSpPr>
          <p:cNvPr name="Group 36" id="36"/>
          <p:cNvGrpSpPr/>
          <p:nvPr/>
        </p:nvGrpSpPr>
        <p:grpSpPr>
          <a:xfrm rot="0">
            <a:off x="7564592" y="4908180"/>
            <a:ext cx="692928" cy="519696"/>
            <a:chOff x="0" y="0"/>
            <a:chExt cx="812800" cy="609600"/>
          </a:xfrm>
        </p:grpSpPr>
        <p:sp>
          <p:nvSpPr>
            <p:cNvPr name="Freeform 37" id="37"/>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CF1B1B"/>
            </a:solidFill>
          </p:spPr>
        </p:sp>
        <p:sp>
          <p:nvSpPr>
            <p:cNvPr name="TextBox 38" id="38"/>
            <p:cNvSpPr txBox="true"/>
            <p:nvPr/>
          </p:nvSpPr>
          <p:spPr>
            <a:xfrm>
              <a:off x="101600" y="-104775"/>
              <a:ext cx="609600" cy="714375"/>
            </a:xfrm>
            <a:prstGeom prst="rect">
              <a:avLst/>
            </a:prstGeom>
          </p:spPr>
          <p:txBody>
            <a:bodyPr anchor="ctr" rtlCol="false" tIns="50800" lIns="50800" bIns="50800" rIns="50800"/>
            <a:lstStyle/>
            <a:p>
              <a:pPr algn="ctr">
                <a:lnSpc>
                  <a:spcPts val="2659"/>
                </a:lnSpc>
              </a:pPr>
              <a:r>
                <a:rPr lang="en-US" b="true" sz="1899" i="true">
                  <a:solidFill>
                    <a:srgbClr val="CF1B1B"/>
                  </a:solidFill>
                  <a:latin typeface="Jaturat Bold Italics"/>
                  <a:ea typeface="Jaturat Bold Italics"/>
                  <a:cs typeface="Jaturat Bold Italics"/>
                  <a:sym typeface="Jaturat Bold Italics"/>
                </a:rPr>
                <a:t>1</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203" r="-340" b="-23203"/>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DAGS2IevWT4</dc:identifier>
  <dcterms:modified xsi:type="dcterms:W3CDTF">2011-08-01T06:04:30Z</dcterms:modified>
  <cp:revision>1</cp:revision>
  <dc:title>Red White and Black Modern Geometric Car Dealers Presentation</dc:title>
</cp:coreProperties>
</file>